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60" r:id="rId3"/>
    <p:sldId id="263" r:id="rId4"/>
    <p:sldId id="264" r:id="rId5"/>
    <p:sldId id="266" r:id="rId6"/>
    <p:sldId id="265"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9" r:id="rId29"/>
    <p:sldId id="291" r:id="rId30"/>
    <p:sldId id="293" r:id="rId31"/>
  </p:sldIdLst>
  <p:sldSz cx="12192000" cy="6858000"/>
  <p:notesSz cx="6858000" cy="92964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3/4/2022</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2860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660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855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3/4/2022</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296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4110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3562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2435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1048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0797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573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3/4/2022</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4781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3/4/2022</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‹Nº›</a:t>
            </a:fld>
            <a:endParaRPr lang="en-US"/>
          </a:p>
        </p:txBody>
      </p:sp>
    </p:spTree>
    <p:extLst>
      <p:ext uri="{BB962C8B-B14F-4D97-AF65-F5344CB8AC3E}">
        <p14:creationId xmlns:p14="http://schemas.microsoft.com/office/powerpoint/2010/main" val="342795538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89BDD074-6B9E-4FE1-B493-F39BCE6B65B7}"/>
              </a:ext>
            </a:extLst>
          </p:cNvPr>
          <p:cNvSpPr>
            <a:spLocks noGrp="1"/>
          </p:cNvSpPr>
          <p:nvPr>
            <p:ph type="ctrTitle"/>
          </p:nvPr>
        </p:nvSpPr>
        <p:spPr>
          <a:xfrm>
            <a:off x="4038600" y="1544715"/>
            <a:ext cx="7644627" cy="3145530"/>
          </a:xfrm>
        </p:spPr>
        <p:txBody>
          <a:bodyPr>
            <a:normAutofit fontScale="90000"/>
          </a:bodyPr>
          <a:lstStyle/>
          <a:p>
            <a:r>
              <a:rPr lang="es-ES" dirty="0"/>
              <a:t>Reforma parcial a los Lineamientos para el Ejercicio y Control del Servicio Notarial (LECSN)</a:t>
            </a:r>
            <a:endParaRPr lang="es-CR" sz="8900" dirty="0"/>
          </a:p>
        </p:txBody>
      </p:sp>
      <p:sp>
        <p:nvSpPr>
          <p:cNvPr id="21" name="Oval 20">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Arc 22">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2">
                <a:lumMod val="7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1026" name="Picture 2" descr="Dirección Nacional de Notariado">
            <a:extLst>
              <a:ext uri="{FF2B5EF4-FFF2-40B4-BE49-F238E27FC236}">
                <a16:creationId xmlns:a16="http://schemas.microsoft.com/office/drawing/2014/main" id="{63AC99ED-E49A-4D59-BF48-44C15B80F9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6527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0EF73C-A35E-4AF6-9103-9D389AB9484C}"/>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C1DC8880-C86D-4AB3-87CC-651F9DBB8158}"/>
              </a:ext>
            </a:extLst>
          </p:cNvPr>
          <p:cNvSpPr>
            <a:spLocks noGrp="1"/>
          </p:cNvSpPr>
          <p:nvPr>
            <p:ph idx="1"/>
          </p:nvPr>
        </p:nvSpPr>
        <p:spPr/>
        <p:txBody>
          <a:bodyPr/>
          <a:lstStyle/>
          <a:p>
            <a:endParaRPr lang="es-MX" dirty="0"/>
          </a:p>
          <a:p>
            <a:pPr algn="just">
              <a:buFont typeface="Wingdings" panose="05000000000000000000" pitchFamily="2" charset="2"/>
              <a:buChar char="Ø"/>
            </a:pPr>
            <a:r>
              <a:rPr lang="es-MX" b="1" dirty="0"/>
              <a:t>Artículo 109. Suscripción del seguro. </a:t>
            </a:r>
            <a:r>
              <a:rPr lang="es-MX" dirty="0"/>
              <a:t>Todo notario que desee ejercer la función notarial debe suscribir el seguro de responsabilidad civil profesional, el cual debe adquirirse como mínimo de forma anual, sin perjuicio de que se pueda suscribir por un plazo mayor, el cual debe de estar vigente durante todo el ejercicio de la función notarial.</a:t>
            </a:r>
            <a:endParaRPr lang="es-CR" dirty="0"/>
          </a:p>
        </p:txBody>
      </p:sp>
      <p:pic>
        <p:nvPicPr>
          <p:cNvPr id="4" name="Picture 2" descr="Dirección Nacional de Notariado">
            <a:extLst>
              <a:ext uri="{FF2B5EF4-FFF2-40B4-BE49-F238E27FC236}">
                <a16:creationId xmlns:a16="http://schemas.microsoft.com/office/drawing/2014/main" id="{933AF2FD-B197-4F45-B8A9-D26A7935EC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737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E6A98-C4B2-49E9-8560-1C9FFBE1E39E}"/>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7BEA2E9C-07F7-4E0C-B9F3-A44E094448E6}"/>
              </a:ext>
            </a:extLst>
          </p:cNvPr>
          <p:cNvSpPr>
            <a:spLocks noGrp="1"/>
          </p:cNvSpPr>
          <p:nvPr>
            <p:ph idx="1"/>
          </p:nvPr>
        </p:nvSpPr>
        <p:spPr/>
        <p:txBody>
          <a:bodyPr/>
          <a:lstStyle/>
          <a:p>
            <a:endParaRPr lang="es-MX" dirty="0"/>
          </a:p>
          <a:p>
            <a:pPr algn="just">
              <a:buFont typeface="Wingdings" panose="05000000000000000000" pitchFamily="2" charset="2"/>
              <a:buChar char="Ø"/>
            </a:pPr>
            <a:r>
              <a:rPr lang="es-MX" b="1" dirty="0"/>
              <a:t>Artículo 110. Forma y lugar de pago. </a:t>
            </a:r>
            <a:r>
              <a:rPr lang="es-MX" dirty="0"/>
              <a:t>Los notarios realizarán el pago del seguro en la forma y lugar que convenga directamente con el ente asegurador. Lo anterior siempre y cuando garantice la vigencia del seguro durante todo el periodo de suscripción.</a:t>
            </a:r>
          </a:p>
          <a:p>
            <a:endParaRPr lang="es-MX" dirty="0"/>
          </a:p>
          <a:p>
            <a:endParaRPr lang="es-CR" dirty="0"/>
          </a:p>
        </p:txBody>
      </p:sp>
      <p:pic>
        <p:nvPicPr>
          <p:cNvPr id="4" name="Picture 2" descr="Dirección Nacional de Notariado">
            <a:extLst>
              <a:ext uri="{FF2B5EF4-FFF2-40B4-BE49-F238E27FC236}">
                <a16:creationId xmlns:a16="http://schemas.microsoft.com/office/drawing/2014/main" id="{70446A80-2913-47EA-A345-774AD2349E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413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911C00-67B0-4ACA-8A0F-61E372BF8E6E}"/>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20329245-33C5-45CD-BA31-DDE0A142D9BA}"/>
              </a:ext>
            </a:extLst>
          </p:cNvPr>
          <p:cNvSpPr>
            <a:spLocks noGrp="1"/>
          </p:cNvSpPr>
          <p:nvPr>
            <p:ph idx="1"/>
          </p:nvPr>
        </p:nvSpPr>
        <p:spPr/>
        <p:txBody>
          <a:bodyPr/>
          <a:lstStyle/>
          <a:p>
            <a:endParaRPr lang="es-MX" dirty="0"/>
          </a:p>
          <a:p>
            <a:pPr algn="just">
              <a:buFont typeface="Wingdings" panose="05000000000000000000" pitchFamily="2" charset="2"/>
              <a:buChar char="Ø"/>
            </a:pPr>
            <a:r>
              <a:rPr lang="es-MX" b="1" dirty="0"/>
              <a:t>Artículo 111. Acreditación de pagos. </a:t>
            </a:r>
            <a:r>
              <a:rPr lang="es-MX" dirty="0"/>
              <a:t>El notario suscriptor del seguro de responsabilidad civil profesional tendrá la carga de la prueba respecto de la demostración de haber efectuado el pago de este seguro.</a:t>
            </a:r>
            <a:endParaRPr lang="es-CR" dirty="0"/>
          </a:p>
        </p:txBody>
      </p:sp>
      <p:pic>
        <p:nvPicPr>
          <p:cNvPr id="4" name="Picture 2" descr="Dirección Nacional de Notariado">
            <a:extLst>
              <a:ext uri="{FF2B5EF4-FFF2-40B4-BE49-F238E27FC236}">
                <a16:creationId xmlns:a16="http://schemas.microsoft.com/office/drawing/2014/main" id="{E0223E29-C748-46BD-8DCB-8E0A05A229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072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EDA7A9-C4B1-4FEF-9D3A-9319E1F6619F}"/>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F78D9913-C3ED-4116-B7CA-C2D5B6617C8E}"/>
              </a:ext>
            </a:extLst>
          </p:cNvPr>
          <p:cNvSpPr>
            <a:spLocks noGrp="1"/>
          </p:cNvSpPr>
          <p:nvPr>
            <p:ph idx="1"/>
          </p:nvPr>
        </p:nvSpPr>
        <p:spPr>
          <a:xfrm>
            <a:off x="838200" y="1825625"/>
            <a:ext cx="10515600" cy="3882717"/>
          </a:xfrm>
        </p:spPr>
        <p:txBody>
          <a:bodyPr>
            <a:normAutofit fontScale="77500" lnSpcReduction="20000"/>
          </a:bodyPr>
          <a:lstStyle/>
          <a:p>
            <a:endParaRPr lang="es-MX" dirty="0"/>
          </a:p>
          <a:p>
            <a:pPr algn="just">
              <a:buFont typeface="Wingdings" panose="05000000000000000000" pitchFamily="2" charset="2"/>
              <a:buChar char="Ø"/>
            </a:pPr>
            <a:r>
              <a:rPr lang="es-MX" b="1" dirty="0"/>
              <a:t>Artículo 112. Efectos del incumplimiento. </a:t>
            </a:r>
            <a:r>
              <a:rPr lang="es-MX" dirty="0"/>
              <a:t>El pago del seguro de responsabilidad civil profesional debe realizarse de forma anual, con un mes calendario de antelación al vencimiento anual periódico del año anterior, sin perjuicio de que voluntariamente se suscriba por un plazo mayor. Si el notario habilitado no realizare el pago de este seguro, deberá  abstenerse  de  realizar  actuaciones  notariales- protocolares o </a:t>
            </a:r>
            <a:r>
              <a:rPr lang="es-MX" dirty="0" err="1"/>
              <a:t>extraprotocolares</a:t>
            </a:r>
            <a:r>
              <a:rPr lang="es-MX" dirty="0"/>
              <a:t> - a fin de no emitir actuaciones desprovistas de garantía, que eventualmente puedan afectar a los usuarios y en consecuencia la fe pública notarial. Asimismo, la Dirección Nacional de Notariado deberá iniciar contra el notario </a:t>
            </a:r>
            <a:r>
              <a:rPr lang="es-MX" dirty="0" err="1"/>
              <a:t>incumpliente</a:t>
            </a:r>
            <a:r>
              <a:rPr lang="es-MX" dirty="0"/>
              <a:t>, el procedimiento administrativo de inhabilitación por pérdida de requisitos, para lo cual se le notificará en la dirección electrónica o fax señalado al efecto, el inicio del mismo concediendo amplia oportunidad para el ejercicio de su derecho de defensa y debido proceso.</a:t>
            </a:r>
            <a:endParaRPr lang="es-CR" dirty="0"/>
          </a:p>
        </p:txBody>
      </p:sp>
      <p:pic>
        <p:nvPicPr>
          <p:cNvPr id="4" name="Picture 2" descr="Dirección Nacional de Notariado">
            <a:extLst>
              <a:ext uri="{FF2B5EF4-FFF2-40B4-BE49-F238E27FC236}">
                <a16:creationId xmlns:a16="http://schemas.microsoft.com/office/drawing/2014/main" id="{ED6D35CE-AC1A-4A4C-9161-F41813F6F8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282214"/>
            <a:ext cx="2515090" cy="1439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8800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1D1BD7-686C-41BC-AF12-40C2C81E0B8F}"/>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7CF54679-5F8C-4010-8A93-B8AB06EDD085}"/>
              </a:ext>
            </a:extLst>
          </p:cNvPr>
          <p:cNvSpPr>
            <a:spLocks noGrp="1"/>
          </p:cNvSpPr>
          <p:nvPr>
            <p:ph idx="1"/>
          </p:nvPr>
        </p:nvSpPr>
        <p:spPr/>
        <p:txBody>
          <a:bodyPr/>
          <a:lstStyle/>
          <a:p>
            <a:endParaRPr lang="es-MX" dirty="0"/>
          </a:p>
          <a:p>
            <a:pPr algn="just">
              <a:buFont typeface="Wingdings" panose="05000000000000000000" pitchFamily="2" charset="2"/>
              <a:buChar char="Ø"/>
            </a:pPr>
            <a:r>
              <a:rPr lang="es-MX" b="1" dirty="0"/>
              <a:t>Artículo 113. Determinación de la cuota. </a:t>
            </a:r>
            <a:r>
              <a:rPr lang="es-MX" dirty="0"/>
              <a:t>Los notarios realizarán el pago del seguro de responsabilidad civil según la cuota que convenga directamente con las entidades aseguradoras autorizadas por la Superintendencia General de Seguros de Costa Rica, debiendo siempre garantizar el monto mínimo de cobertura del seguro regulado en el artículo 9 del Código Notarial.</a:t>
            </a:r>
            <a:endParaRPr lang="es-CR" dirty="0"/>
          </a:p>
        </p:txBody>
      </p:sp>
      <p:pic>
        <p:nvPicPr>
          <p:cNvPr id="4" name="Picture 2" descr="Dirección Nacional de Notariado">
            <a:extLst>
              <a:ext uri="{FF2B5EF4-FFF2-40B4-BE49-F238E27FC236}">
                <a16:creationId xmlns:a16="http://schemas.microsoft.com/office/drawing/2014/main" id="{CA780470-C208-41D7-94B1-6AC92DCE43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490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4CB61D-F620-422D-8664-91C663EE6327}"/>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D74465F7-BEF3-485C-A73A-AD127061361A}"/>
              </a:ext>
            </a:extLst>
          </p:cNvPr>
          <p:cNvSpPr>
            <a:spLocks noGrp="1"/>
          </p:cNvSpPr>
          <p:nvPr>
            <p:ph idx="1"/>
          </p:nvPr>
        </p:nvSpPr>
        <p:spPr/>
        <p:txBody>
          <a:bodyPr/>
          <a:lstStyle/>
          <a:p>
            <a:pPr algn="just">
              <a:buFont typeface="Wingdings" panose="05000000000000000000" pitchFamily="2" charset="2"/>
              <a:buChar char="Ø"/>
            </a:pPr>
            <a:r>
              <a:rPr lang="es-MX" b="1" dirty="0"/>
              <a:t>Artículo 114. Pluralidad de responsabilidades. </a:t>
            </a:r>
            <a:r>
              <a:rPr lang="es-MX" dirty="0"/>
              <a:t>Cuando dos o más notarios fueren hallados responsables del hecho generador de la obligación indemnizatoria, cada notario responderá con su propio seguro.</a:t>
            </a:r>
            <a:endParaRPr lang="es-CR" dirty="0"/>
          </a:p>
        </p:txBody>
      </p:sp>
      <p:pic>
        <p:nvPicPr>
          <p:cNvPr id="4" name="Picture 2" descr="Dirección Nacional de Notariado">
            <a:extLst>
              <a:ext uri="{FF2B5EF4-FFF2-40B4-BE49-F238E27FC236}">
                <a16:creationId xmlns:a16="http://schemas.microsoft.com/office/drawing/2014/main" id="{5C7AAE67-E7C5-4E44-AB5A-67870692C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5117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5ADEDD-79C4-4C1C-8191-E4DC89F75747}"/>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EEE41373-C0E9-46BC-AA92-EEEF31266579}"/>
              </a:ext>
            </a:extLst>
          </p:cNvPr>
          <p:cNvSpPr>
            <a:spLocks noGrp="1"/>
          </p:cNvSpPr>
          <p:nvPr>
            <p:ph idx="1"/>
          </p:nvPr>
        </p:nvSpPr>
        <p:spPr>
          <a:xfrm>
            <a:off x="838200" y="1562470"/>
            <a:ext cx="10515600" cy="4030462"/>
          </a:xfrm>
        </p:spPr>
        <p:txBody>
          <a:bodyPr>
            <a:normAutofit fontScale="25000" lnSpcReduction="20000"/>
          </a:bodyPr>
          <a:lstStyle/>
          <a:p>
            <a:endParaRPr lang="es-MX" dirty="0"/>
          </a:p>
          <a:p>
            <a:pPr>
              <a:buFont typeface="Wingdings" panose="05000000000000000000" pitchFamily="2" charset="2"/>
              <a:buChar char="Ø"/>
            </a:pPr>
            <a:endParaRPr lang="es-MX" dirty="0"/>
          </a:p>
          <a:p>
            <a:pPr>
              <a:buFont typeface="Wingdings" panose="05000000000000000000" pitchFamily="2" charset="2"/>
              <a:buChar char="Ø"/>
            </a:pPr>
            <a:r>
              <a:rPr lang="es-MX" sz="9600" b="1" dirty="0"/>
              <a:t>Artículo 115. Causales de devolución</a:t>
            </a:r>
            <a:r>
              <a:rPr lang="es-MX" sz="9600" dirty="0"/>
              <a:t>. La gestión de devolución del fondo de garantía notarial se efectuará ante la Dirección Nacional de Notariado, en los siguientes casos:</a:t>
            </a:r>
          </a:p>
          <a:p>
            <a:pPr>
              <a:buFont typeface="Wingdings" panose="05000000000000000000" pitchFamily="2" charset="2"/>
              <a:buChar char="Ø"/>
            </a:pPr>
            <a:endParaRPr lang="es-MX" sz="9600" dirty="0"/>
          </a:p>
          <a:p>
            <a:pPr marL="0" indent="0">
              <a:buNone/>
            </a:pPr>
            <a:r>
              <a:rPr lang="es-MX" sz="9600" dirty="0"/>
              <a:t> a.  Por fallecimiento del notario suscriptor del fondo.</a:t>
            </a:r>
          </a:p>
          <a:p>
            <a:pPr>
              <a:buFont typeface="Wingdings" panose="05000000000000000000" pitchFamily="2" charset="2"/>
              <a:buChar char="Ø"/>
            </a:pPr>
            <a:endParaRPr lang="es-MX" sz="9600" dirty="0"/>
          </a:p>
          <a:p>
            <a:pPr marL="0" indent="0">
              <a:buNone/>
            </a:pPr>
            <a:r>
              <a:rPr lang="es-MX" sz="9600" dirty="0"/>
              <a:t> b.  Por inhabilitación voluntaria o forzosa del notario suscriptor del fondo.</a:t>
            </a:r>
          </a:p>
          <a:p>
            <a:pPr>
              <a:buFont typeface="Wingdings" panose="05000000000000000000" pitchFamily="2" charset="2"/>
              <a:buChar char="Ø"/>
            </a:pPr>
            <a:endParaRPr lang="es-MX" sz="9600" dirty="0"/>
          </a:p>
          <a:p>
            <a:pPr marL="0" indent="0">
              <a:buNone/>
            </a:pPr>
            <a:r>
              <a:rPr lang="es-MX" sz="9600" dirty="0"/>
              <a:t> c.  Al notario habilitado previa suscripción del seguro de responsabilidad civil profesional.</a:t>
            </a:r>
            <a:endParaRPr lang="es-CR" sz="9600" dirty="0"/>
          </a:p>
        </p:txBody>
      </p:sp>
      <p:pic>
        <p:nvPicPr>
          <p:cNvPr id="4" name="Picture 2" descr="Dirección Nacional de Notariado">
            <a:extLst>
              <a:ext uri="{FF2B5EF4-FFF2-40B4-BE49-F238E27FC236}">
                <a16:creationId xmlns:a16="http://schemas.microsoft.com/office/drawing/2014/main" id="{63B90D0B-D3FC-4E35-B519-89FE477752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131293"/>
            <a:ext cx="2515090" cy="1590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770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3B8BDE-C5A1-4C80-9B75-50853235BF2B}"/>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1CAF8104-72AE-4EEA-82ED-4C47722D4BA1}"/>
              </a:ext>
            </a:extLst>
          </p:cNvPr>
          <p:cNvSpPr>
            <a:spLocks noGrp="1"/>
          </p:cNvSpPr>
          <p:nvPr>
            <p:ph idx="1"/>
          </p:nvPr>
        </p:nvSpPr>
        <p:spPr/>
        <p:txBody>
          <a:bodyPr/>
          <a:lstStyle/>
          <a:p>
            <a:pPr algn="just"/>
            <a:r>
              <a:rPr lang="es-MX" b="1" dirty="0"/>
              <a:t>Artículo 116. Rehabilitación. </a:t>
            </a:r>
            <a:r>
              <a:rPr lang="es-MX" dirty="0"/>
              <a:t>El notario inhabilitado voluntaria o forzosamente, en el ejercicio del notariado, si quisiera ser habilitado nuevamente, deberá suscribir el seguro de Responsabilidad Civil Profesional para notarios, en caso de no contar con uno vigente.</a:t>
            </a:r>
          </a:p>
          <a:p>
            <a:endParaRPr lang="es-CR" dirty="0"/>
          </a:p>
        </p:txBody>
      </p:sp>
      <p:pic>
        <p:nvPicPr>
          <p:cNvPr id="4" name="Picture 2" descr="Dirección Nacional de Notariado">
            <a:extLst>
              <a:ext uri="{FF2B5EF4-FFF2-40B4-BE49-F238E27FC236}">
                <a16:creationId xmlns:a16="http://schemas.microsoft.com/office/drawing/2014/main" id="{9A31FF99-8813-4DAB-9663-A66715B47F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7416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696031-AA11-455F-B645-79A5FF84F69A}"/>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DBB1C33B-553C-4B3D-935E-149916519B9C}"/>
              </a:ext>
            </a:extLst>
          </p:cNvPr>
          <p:cNvSpPr>
            <a:spLocks noGrp="1"/>
          </p:cNvSpPr>
          <p:nvPr>
            <p:ph idx="1"/>
          </p:nvPr>
        </p:nvSpPr>
        <p:spPr/>
        <p:txBody>
          <a:bodyPr>
            <a:normAutofit lnSpcReduction="10000"/>
          </a:bodyPr>
          <a:lstStyle/>
          <a:p>
            <a:endParaRPr lang="es-MX" dirty="0"/>
          </a:p>
          <a:p>
            <a:pPr algn="just">
              <a:buFont typeface="Wingdings" panose="05000000000000000000" pitchFamily="2" charset="2"/>
              <a:buChar char="Ø"/>
            </a:pPr>
            <a:r>
              <a:rPr lang="es-MX" b="1" dirty="0"/>
              <a:t>Artículo 117. Legitimación. </a:t>
            </a:r>
            <a:r>
              <a:rPr lang="es-MX" dirty="0"/>
              <a:t>Estará legitimado para solicitar la devolución de cuotas del Fondo de Garantía el notario suscriptor del fondo. En caso de fallecimiento se estimarán legitimadas las personas que figuren cronológicamente como últimas beneficiarias en el contrato suscrito al efecto por el notario. En ausencia de tal designación, la disposición de los dineros deberá ordenarla el juez que conozca del respectivo proceso sucesorio, o el notario que lo esté tramitando en la actividad judicial no contenciosa.</a:t>
            </a:r>
            <a:endParaRPr lang="es-CR" dirty="0"/>
          </a:p>
        </p:txBody>
      </p:sp>
      <p:pic>
        <p:nvPicPr>
          <p:cNvPr id="4" name="Picture 2" descr="Dirección Nacional de Notariado">
            <a:extLst>
              <a:ext uri="{FF2B5EF4-FFF2-40B4-BE49-F238E27FC236}">
                <a16:creationId xmlns:a16="http://schemas.microsoft.com/office/drawing/2014/main" id="{E229DEDF-CB93-4501-9B3A-2C1672F832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131293"/>
            <a:ext cx="2515090" cy="1590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063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E9E10-2806-4304-8BB8-459F9C03FDF3}"/>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7C6E9D23-6FDF-49F4-B588-727B946F047E}"/>
              </a:ext>
            </a:extLst>
          </p:cNvPr>
          <p:cNvSpPr>
            <a:spLocks noGrp="1"/>
          </p:cNvSpPr>
          <p:nvPr>
            <p:ph idx="1"/>
          </p:nvPr>
        </p:nvSpPr>
        <p:spPr/>
        <p:txBody>
          <a:bodyPr>
            <a:normAutofit fontScale="92500" lnSpcReduction="10000"/>
          </a:bodyPr>
          <a:lstStyle/>
          <a:p>
            <a:pPr algn="just">
              <a:buFont typeface="Wingdings" panose="05000000000000000000" pitchFamily="2" charset="2"/>
              <a:buChar char="Ø"/>
            </a:pPr>
            <a:r>
              <a:rPr lang="es-MX" b="1" dirty="0"/>
              <a:t>Artículo 118. Cálculo del monto a devolver. </a:t>
            </a:r>
            <a:r>
              <a:rPr lang="es-MX" dirty="0"/>
              <a:t>Cuando corresponda la devolución del fondo de garantía Notarial, para la determinación del monto se deben incluir los intereses y rendimientos calculados hasta la fecha de la solicitud. La Operadora del Fondo contará con un plazo de hasta tres meses a partir de la comunicación de autorización realizada por la Dirección Nacional de Notariado, para devolver a cada uno de los notarios o sus beneficiarios la totalidad del monto por el que responde el fondo de garantía notarial, previa solicitud de cada interesado, según los aportes que individualmente realizaron más los rendimientos financieros generados.</a:t>
            </a:r>
          </a:p>
          <a:p>
            <a:endParaRPr lang="es-MX" dirty="0"/>
          </a:p>
          <a:p>
            <a:endParaRPr lang="es-CR" dirty="0"/>
          </a:p>
        </p:txBody>
      </p:sp>
      <p:pic>
        <p:nvPicPr>
          <p:cNvPr id="4" name="Picture 2" descr="Dirección Nacional de Notariado">
            <a:extLst>
              <a:ext uri="{FF2B5EF4-FFF2-40B4-BE49-F238E27FC236}">
                <a16:creationId xmlns:a16="http://schemas.microsoft.com/office/drawing/2014/main" id="{0976683D-CE82-404E-9873-39B77A470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175682"/>
            <a:ext cx="2515090" cy="1545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611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4D1C79-0680-49B0-86DE-E4468DA2E48E}"/>
              </a:ext>
            </a:extLst>
          </p:cNvPr>
          <p:cNvSpPr>
            <a:spLocks noGrp="1"/>
          </p:cNvSpPr>
          <p:nvPr>
            <p:ph type="title"/>
          </p:nvPr>
        </p:nvSpPr>
        <p:spPr/>
        <p:txBody>
          <a:bodyPr/>
          <a:lstStyle/>
          <a:p>
            <a:r>
              <a:rPr lang="es-MX" dirty="0"/>
              <a:t>REFORMA LECSN</a:t>
            </a:r>
            <a:endParaRPr lang="es-CR" dirty="0"/>
          </a:p>
        </p:txBody>
      </p:sp>
      <p:sp>
        <p:nvSpPr>
          <p:cNvPr id="3" name="Marcador de contenido 2">
            <a:extLst>
              <a:ext uri="{FF2B5EF4-FFF2-40B4-BE49-F238E27FC236}">
                <a16:creationId xmlns:a16="http://schemas.microsoft.com/office/drawing/2014/main" id="{F5AA1AED-473C-4B2C-B353-3E7DA0E52035}"/>
              </a:ext>
            </a:extLst>
          </p:cNvPr>
          <p:cNvSpPr>
            <a:spLocks noGrp="1"/>
          </p:cNvSpPr>
          <p:nvPr>
            <p:ph sz="half" idx="1"/>
          </p:nvPr>
        </p:nvSpPr>
        <p:spPr>
          <a:xfrm>
            <a:off x="838201" y="1568173"/>
            <a:ext cx="10515599" cy="4351338"/>
          </a:xfrm>
        </p:spPr>
        <p:txBody>
          <a:bodyPr>
            <a:normAutofit fontScale="92500" lnSpcReduction="10000"/>
          </a:bodyPr>
          <a:lstStyle/>
          <a:p>
            <a:pPr>
              <a:buFont typeface="Wingdings" panose="05000000000000000000" pitchFamily="2" charset="2"/>
              <a:buChar char="Ø"/>
            </a:pPr>
            <a:r>
              <a:rPr lang="es-MX" sz="2600" dirty="0"/>
              <a:t>Acuerdo CSN 2022-003-008 del 26/01/2022; </a:t>
            </a:r>
            <a:r>
              <a:rPr lang="es-CR" sz="2600" dirty="0"/>
              <a:t>Gaceta N° 25 del 8/02/2022;</a:t>
            </a:r>
          </a:p>
          <a:p>
            <a:endParaRPr lang="es-CR" sz="2600" dirty="0"/>
          </a:p>
          <a:p>
            <a:pPr>
              <a:buFont typeface="Wingdings" panose="05000000000000000000" pitchFamily="2" charset="2"/>
              <a:buChar char="Ø"/>
            </a:pPr>
            <a:r>
              <a:rPr lang="es-CR" dirty="0"/>
              <a:t> Título IV, Capítulo VII: Artículo N°42;</a:t>
            </a:r>
          </a:p>
          <a:p>
            <a:pPr>
              <a:buFont typeface="Wingdings" panose="05000000000000000000" pitchFamily="2" charset="2"/>
              <a:buChar char="Ø"/>
            </a:pPr>
            <a:endParaRPr lang="es-CR" dirty="0"/>
          </a:p>
          <a:p>
            <a:pPr>
              <a:buFont typeface="Wingdings" panose="05000000000000000000" pitchFamily="2" charset="2"/>
              <a:buChar char="Ø"/>
            </a:pPr>
            <a:r>
              <a:rPr lang="es-CR" dirty="0"/>
              <a:t> Título X, Capítulo I: Del Artículo N°103 al N°114;</a:t>
            </a:r>
          </a:p>
          <a:p>
            <a:pPr>
              <a:buFont typeface="Wingdings" panose="05000000000000000000" pitchFamily="2" charset="2"/>
              <a:buChar char="Ø"/>
            </a:pPr>
            <a:endParaRPr lang="es-CR" dirty="0"/>
          </a:p>
          <a:p>
            <a:pPr>
              <a:buFont typeface="Wingdings" panose="05000000000000000000" pitchFamily="2" charset="2"/>
              <a:buChar char="Ø"/>
            </a:pPr>
            <a:r>
              <a:rPr lang="es-CR" dirty="0"/>
              <a:t> Capítulo II, del Artículo N°115 al N°118;</a:t>
            </a:r>
          </a:p>
          <a:p>
            <a:pPr>
              <a:buFont typeface="Wingdings" panose="05000000000000000000" pitchFamily="2" charset="2"/>
              <a:buChar char="Ø"/>
            </a:pPr>
            <a:endParaRPr lang="es-CR" dirty="0"/>
          </a:p>
          <a:p>
            <a:pPr>
              <a:buFont typeface="Wingdings" panose="05000000000000000000" pitchFamily="2" charset="2"/>
              <a:buChar char="Ø"/>
            </a:pPr>
            <a:r>
              <a:rPr lang="es-CR" dirty="0"/>
              <a:t> Capítulo III, del Artículo N°119 al N°121;</a:t>
            </a:r>
          </a:p>
          <a:p>
            <a:endParaRPr lang="es-CR" dirty="0"/>
          </a:p>
        </p:txBody>
      </p:sp>
      <p:pic>
        <p:nvPicPr>
          <p:cNvPr id="4" name="Picture 2" descr="Dirección Nacional de Notariado">
            <a:extLst>
              <a:ext uri="{FF2B5EF4-FFF2-40B4-BE49-F238E27FC236}">
                <a16:creationId xmlns:a16="http://schemas.microsoft.com/office/drawing/2014/main" id="{0798BBBE-7CE4-480A-87FF-461F906C53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710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DFCB77-3C4E-4291-AC32-41027ADA3B55}"/>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C4ECCADF-4A2F-4F9F-9952-F39B94C4ABA1}"/>
              </a:ext>
            </a:extLst>
          </p:cNvPr>
          <p:cNvSpPr>
            <a:spLocks noGrp="1"/>
          </p:cNvSpPr>
          <p:nvPr>
            <p:ph idx="1"/>
          </p:nvPr>
        </p:nvSpPr>
        <p:spPr/>
        <p:txBody>
          <a:bodyPr/>
          <a:lstStyle/>
          <a:p>
            <a:endParaRPr lang="es-MX" dirty="0"/>
          </a:p>
          <a:p>
            <a:pPr algn="just">
              <a:buFont typeface="Wingdings" panose="05000000000000000000" pitchFamily="2" charset="2"/>
              <a:buChar char="Ø"/>
            </a:pPr>
            <a:r>
              <a:rPr lang="es-MX" b="1" dirty="0"/>
              <a:t>Artículo 119. Control de la garantía. </a:t>
            </a:r>
            <a:r>
              <a:rPr lang="es-MX" dirty="0"/>
              <a:t>Corresponde a la Dirección Nacional de Notariado velar porque los Notarios se encuentren al  día  en  el  pago  del  seguro de responsabilidad civil profesional. Para dicho efecto, dispondrá de los procesos y actuaciones de control correspondientes, y tomará las acciones respectivas en caso de incumplimiento con este requisito legal.</a:t>
            </a:r>
          </a:p>
          <a:p>
            <a:endParaRPr lang="es-MX" dirty="0"/>
          </a:p>
          <a:p>
            <a:endParaRPr lang="es-CR" dirty="0"/>
          </a:p>
        </p:txBody>
      </p:sp>
      <p:pic>
        <p:nvPicPr>
          <p:cNvPr id="4" name="Picture 2" descr="Dirección Nacional de Notariado">
            <a:extLst>
              <a:ext uri="{FF2B5EF4-FFF2-40B4-BE49-F238E27FC236}">
                <a16:creationId xmlns:a16="http://schemas.microsoft.com/office/drawing/2014/main" id="{78A1C74A-2EE3-4127-AA0F-19BB40833E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900474"/>
            <a:ext cx="2515090" cy="1821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807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9738B9-498C-4335-800D-BBE4EF534304}"/>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624C72EA-8D5C-408A-B15E-7EC0AA04C185}"/>
              </a:ext>
            </a:extLst>
          </p:cNvPr>
          <p:cNvSpPr>
            <a:spLocks noGrp="1"/>
          </p:cNvSpPr>
          <p:nvPr>
            <p:ph idx="1"/>
          </p:nvPr>
        </p:nvSpPr>
        <p:spPr>
          <a:xfrm>
            <a:off x="838200" y="1825625"/>
            <a:ext cx="10515600" cy="4060270"/>
          </a:xfrm>
        </p:spPr>
        <p:txBody>
          <a:bodyPr>
            <a:noAutofit/>
          </a:bodyPr>
          <a:lstStyle/>
          <a:p>
            <a:pPr>
              <a:buFont typeface="Wingdings" panose="05000000000000000000" pitchFamily="2" charset="2"/>
              <a:buChar char="Ø"/>
            </a:pPr>
            <a:r>
              <a:rPr lang="es-MX" sz="1600" b="1" dirty="0"/>
              <a:t>Artículo 120. Del proceso de control.</a:t>
            </a:r>
          </a:p>
          <a:p>
            <a:pPr marL="0" indent="0">
              <a:buNone/>
            </a:pPr>
            <a:r>
              <a:rPr lang="es-MX" sz="1600" dirty="0"/>
              <a:t>1.La Dirección Nacional de Notariado registrará ante el Registro de Nacional de Notarios, el pago del seguro de responsabilidad civil profesional que realicen los notarios, conforme el reporte que realice cada notario y la información suministrada por el ente asegurador. Con base en esa información iniciará los procesos de inhabilitación respecto de los notarios </a:t>
            </a:r>
            <a:r>
              <a:rPr lang="es-MX" sz="1600" dirty="0" err="1"/>
              <a:t>incumplientes</a:t>
            </a:r>
            <a:r>
              <a:rPr lang="es-MX" sz="1600" dirty="0"/>
              <a:t>.</a:t>
            </a:r>
          </a:p>
          <a:p>
            <a:pPr marL="0" indent="0">
              <a:buNone/>
            </a:pPr>
            <a:endParaRPr lang="es-MX" sz="1600" dirty="0"/>
          </a:p>
          <a:p>
            <a:pPr marL="0" indent="0">
              <a:buNone/>
            </a:pPr>
            <a:r>
              <a:rPr lang="es-MX" sz="1600" dirty="0"/>
              <a:t>2. Al momento de adquirir este seguro, los notarios deberán autorizar expresamente a la Dirección Nacional de Notariado para requerir información directamente a los entes aseguradores autorizados, sobre el estado y vigencia de dicho seguro.</a:t>
            </a:r>
          </a:p>
          <a:p>
            <a:pPr marL="0" indent="0">
              <a:buNone/>
            </a:pPr>
            <a:endParaRPr lang="es-MX" sz="1600" dirty="0"/>
          </a:p>
          <a:p>
            <a:pPr marL="0" indent="0">
              <a:buNone/>
            </a:pPr>
            <a:r>
              <a:rPr lang="es-MX" sz="1600" dirty="0"/>
              <a:t>3. La Dirección Nacional de Notariado podrá publicar en el Registro Nacional de Notarios, por ser información pública, el estado en que  se  encuentran  los  notarios con respecto al pago del seguro de responsabilidad civil profesional y podrá realizar la prevención de pago, por cualquier medio de comunicación colectiva,  masiva  o no, incluyendo vía telefónica, correo electrónico o fax, registrados por el notario en el Registro de Notarios.</a:t>
            </a:r>
            <a:endParaRPr lang="es-CR" sz="1600" dirty="0"/>
          </a:p>
        </p:txBody>
      </p:sp>
      <p:pic>
        <p:nvPicPr>
          <p:cNvPr id="4" name="Picture 2" descr="Dirección Nacional de Notariado">
            <a:extLst>
              <a:ext uri="{FF2B5EF4-FFF2-40B4-BE49-F238E27FC236}">
                <a16:creationId xmlns:a16="http://schemas.microsoft.com/office/drawing/2014/main" id="{C729FDF6-8C13-431B-B76C-E8A674BC76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637320"/>
            <a:ext cx="2515090" cy="1084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5070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B82194-05DB-4A35-8136-5B931306B23C}"/>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7C94E704-F725-4F69-8435-F356331A504E}"/>
              </a:ext>
            </a:extLst>
          </p:cNvPr>
          <p:cNvSpPr>
            <a:spLocks noGrp="1"/>
          </p:cNvSpPr>
          <p:nvPr>
            <p:ph idx="1"/>
          </p:nvPr>
        </p:nvSpPr>
        <p:spPr/>
        <p:txBody>
          <a:bodyPr/>
          <a:lstStyle/>
          <a:p>
            <a:pPr algn="just">
              <a:buFont typeface="Wingdings" panose="05000000000000000000" pitchFamily="2" charset="2"/>
              <a:buChar char="Ø"/>
            </a:pPr>
            <a:r>
              <a:rPr lang="es-MX" b="1" dirty="0"/>
              <a:t>Artículo 121. Plazo para cumplimiento. </a:t>
            </a:r>
            <a:r>
              <a:rPr lang="es-MX" dirty="0"/>
              <a:t>La omisión en el pago del seguro de responsabilidad civil profesional constituye un impedimento para ejercer la función notarial; por ello no es objeto de transacción, dispensas, tolerancias, ni semejantes. El pago debe realizarse anualmente, con un mes calendario de antelación a su vencimiento. La omisión de pago de este seguro es suficiente para configurar la causa legal de impedimento para ejercer función notarial y causal a su vez para apertura de cese forzoso en la función notarial.</a:t>
            </a:r>
            <a:endParaRPr lang="es-CR" dirty="0"/>
          </a:p>
        </p:txBody>
      </p:sp>
      <p:pic>
        <p:nvPicPr>
          <p:cNvPr id="4" name="Picture 2" descr="Dirección Nacional de Notariado">
            <a:extLst>
              <a:ext uri="{FF2B5EF4-FFF2-40B4-BE49-F238E27FC236}">
                <a16:creationId xmlns:a16="http://schemas.microsoft.com/office/drawing/2014/main" id="{3D25C33C-FAE2-4F20-AD87-E45FD4EF5C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396101"/>
            <a:ext cx="2515090"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620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374687-5771-4B46-9EA0-1841F42223B8}"/>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DB1D5F04-CAF3-47BF-B0E4-E963755663DA}"/>
              </a:ext>
            </a:extLst>
          </p:cNvPr>
          <p:cNvSpPr>
            <a:spLocks noGrp="1"/>
          </p:cNvSpPr>
          <p:nvPr>
            <p:ph idx="1"/>
          </p:nvPr>
        </p:nvSpPr>
        <p:spPr>
          <a:xfrm>
            <a:off x="838200" y="1825625"/>
            <a:ext cx="10515600" cy="3811695"/>
          </a:xfrm>
        </p:spPr>
        <p:txBody>
          <a:bodyPr>
            <a:normAutofit fontScale="77500" lnSpcReduction="20000"/>
          </a:bodyPr>
          <a:lstStyle/>
          <a:p>
            <a:endParaRPr lang="es-MX" dirty="0"/>
          </a:p>
          <a:p>
            <a:pPr algn="just"/>
            <a:r>
              <a:rPr lang="es-MX" b="1" dirty="0"/>
              <a:t>Transitorio I. Plazo de retiro del Fondo de Garantía Notarial por parte de beneficiarios.</a:t>
            </a:r>
            <a:r>
              <a:rPr lang="es-MX" dirty="0"/>
              <a:t> Se confiere el plazo de cuatro años contados a partir de la publicación de los presentes lineamientos, para que los beneficiarios se apersonen a hacer el retiro del monto que les corresponda. Transcurrido este plazo, el dinero que no haya sido retirado se destinará al fortalecimiento de los procesos o las actividades sobre el financiamiento de las actividades y estructura interna necesarias para la ejecución y el funcionamiento del Área de Prevención de Legitimación de Capitales, Financiamiento al Terrorismo y la Proliferación de Armas de Destrucción Masiva en la Dirección Nacional de Notariado, según lo indicado en el artículo 15 ter de la Ley 9449, Reforma Ley sobre estupefacientes, sustancias psicotrópicas, drogas de uso no autorizado, actividades conexas, legitimación de capitales y financiamiento al terrorismo, de 10 de mayo de 2017.</a:t>
            </a:r>
            <a:endParaRPr lang="es-CR" dirty="0"/>
          </a:p>
        </p:txBody>
      </p:sp>
      <p:pic>
        <p:nvPicPr>
          <p:cNvPr id="4" name="Picture 2" descr="Dirección Nacional de Notariado">
            <a:extLst>
              <a:ext uri="{FF2B5EF4-FFF2-40B4-BE49-F238E27FC236}">
                <a16:creationId xmlns:a16="http://schemas.microsoft.com/office/drawing/2014/main" id="{9C24E82B-ABFE-4E2B-A04A-F9F6FA2F88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193437"/>
            <a:ext cx="2515090" cy="1528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051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9942E4-0766-4622-BA45-EA704981E861}"/>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01F6E822-1A6F-45CB-AAEB-BD1B9D9CC21E}"/>
              </a:ext>
            </a:extLst>
          </p:cNvPr>
          <p:cNvSpPr>
            <a:spLocks noGrp="1"/>
          </p:cNvSpPr>
          <p:nvPr>
            <p:ph idx="1"/>
          </p:nvPr>
        </p:nvSpPr>
        <p:spPr>
          <a:xfrm>
            <a:off x="838200" y="1690688"/>
            <a:ext cx="10515600" cy="3994679"/>
          </a:xfrm>
        </p:spPr>
        <p:txBody>
          <a:bodyPr>
            <a:normAutofit fontScale="92500" lnSpcReduction="20000"/>
          </a:bodyPr>
          <a:lstStyle/>
          <a:p>
            <a:pPr algn="just">
              <a:buFont typeface="Wingdings" panose="05000000000000000000" pitchFamily="2" charset="2"/>
              <a:buChar char="Ø"/>
            </a:pPr>
            <a:r>
              <a:rPr lang="es-MX" b="1" dirty="0"/>
              <a:t>Transitorio II. Gestión de devolución</a:t>
            </a:r>
            <a:r>
              <a:rPr lang="es-MX" dirty="0"/>
              <a:t>. La gestión de devolución del fondo de garantía notarial se efectuará ante la Dirección Nacional de Notariado cumpliendo los siguientes requisitos:</a:t>
            </a:r>
          </a:p>
          <a:p>
            <a:pPr marL="0" indent="0" algn="just">
              <a:buNone/>
            </a:pPr>
            <a:endParaRPr lang="es-MX" dirty="0"/>
          </a:p>
          <a:p>
            <a:pPr marL="0" indent="0" algn="just">
              <a:buNone/>
            </a:pPr>
            <a:r>
              <a:rPr lang="es-MX" dirty="0"/>
              <a:t>1. Devolución de cuotas del Fondo de Notario Habilitado:</a:t>
            </a:r>
          </a:p>
          <a:p>
            <a:pPr marL="0" indent="0" algn="just">
              <a:buNone/>
            </a:pPr>
            <a:endParaRPr lang="es-MX" dirty="0"/>
          </a:p>
          <a:p>
            <a:pPr marL="0" indent="0" algn="just">
              <a:buNone/>
            </a:pPr>
            <a:r>
              <a:rPr lang="es-MX" dirty="0"/>
              <a:t>a. Solicitud  escrita  mediante  el  Formulario  Oficial debidamente lleno.</a:t>
            </a:r>
          </a:p>
          <a:p>
            <a:pPr marL="0" indent="0" algn="just">
              <a:buNone/>
            </a:pPr>
            <a:endParaRPr lang="es-MX" dirty="0"/>
          </a:p>
          <a:p>
            <a:pPr marL="0" indent="0" algn="just">
              <a:buNone/>
            </a:pPr>
            <a:r>
              <a:rPr lang="es-MX" dirty="0"/>
              <a:t>b. Comprobante de la suscripción del seguro de Responsabilidad Civil Profesional.</a:t>
            </a:r>
            <a:endParaRPr lang="es-CR" dirty="0"/>
          </a:p>
        </p:txBody>
      </p:sp>
      <p:pic>
        <p:nvPicPr>
          <p:cNvPr id="4" name="Picture 2" descr="Dirección Nacional de Notariado">
            <a:extLst>
              <a:ext uri="{FF2B5EF4-FFF2-40B4-BE49-F238E27FC236}">
                <a16:creationId xmlns:a16="http://schemas.microsoft.com/office/drawing/2014/main" id="{D2F8A552-196D-472F-A671-E174A12578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308847"/>
            <a:ext cx="2515090" cy="1412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716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D6C61A-3888-4F6F-A11E-7C4820503A75}"/>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09BB2429-9FD8-4F11-8750-93EFE7ACDCDE}"/>
              </a:ext>
            </a:extLst>
          </p:cNvPr>
          <p:cNvSpPr>
            <a:spLocks noGrp="1"/>
          </p:cNvSpPr>
          <p:nvPr>
            <p:ph idx="1"/>
          </p:nvPr>
        </p:nvSpPr>
        <p:spPr>
          <a:xfrm>
            <a:off x="838200" y="1825625"/>
            <a:ext cx="10515600" cy="3678530"/>
          </a:xfrm>
        </p:spPr>
        <p:txBody>
          <a:bodyPr>
            <a:normAutofit fontScale="77500" lnSpcReduction="20000"/>
          </a:bodyPr>
          <a:lstStyle/>
          <a:p>
            <a:pPr algn="just">
              <a:buFont typeface="Wingdings" panose="05000000000000000000" pitchFamily="2" charset="2"/>
              <a:buChar char="Ø"/>
            </a:pPr>
            <a:r>
              <a:rPr lang="es-MX" dirty="0"/>
              <a:t> 2. Devolución de cuotas del Fondo de Notario Inhabilitado.</a:t>
            </a:r>
          </a:p>
          <a:p>
            <a:pPr marL="0" indent="0" algn="just">
              <a:buNone/>
            </a:pPr>
            <a:endParaRPr lang="es-MX" dirty="0"/>
          </a:p>
          <a:p>
            <a:pPr marL="0" indent="0" algn="just">
              <a:buNone/>
            </a:pPr>
            <a:r>
              <a:rPr lang="es-MX" dirty="0"/>
              <a:t>a. Solicitud  escrita  mediante  el  Formulario  Oficial debidamente lleno.</a:t>
            </a:r>
          </a:p>
          <a:p>
            <a:pPr algn="just"/>
            <a:endParaRPr lang="es-MX" dirty="0"/>
          </a:p>
          <a:p>
            <a:pPr marL="0" indent="0" algn="just">
              <a:buNone/>
            </a:pPr>
            <a:r>
              <a:rPr lang="es-MX" dirty="0"/>
              <a:t>b. Declaración jurada ante  Notario  Público  al  día en todos sus deberes funcionales (según el modelo de declaración aportado por la DNN) declarando si tiene o no conocimiento directo o indirecto, mediato o inmediato, personal o por interpuesta persona, de que existan en su contra procesos judiciales tramitados o en trámite ante alguna autoridad jurisdiccional, que posean reclamos, acciones o pretensiones resarcitorias fundadas o derivadas directa o indirectamente de sus actuaciones notariales.</a:t>
            </a:r>
            <a:endParaRPr lang="es-CR" dirty="0"/>
          </a:p>
        </p:txBody>
      </p:sp>
      <p:pic>
        <p:nvPicPr>
          <p:cNvPr id="4" name="Picture 2" descr="Dirección Nacional de Notariado">
            <a:extLst>
              <a:ext uri="{FF2B5EF4-FFF2-40B4-BE49-F238E27FC236}">
                <a16:creationId xmlns:a16="http://schemas.microsoft.com/office/drawing/2014/main" id="{172475DE-A3B9-4EAE-975E-7B061DDBCD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882718"/>
            <a:ext cx="2515090" cy="183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072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B88838-2867-454C-8344-BBDC098D51C9}"/>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2EDE4A6D-BCE2-4455-9018-C923CA0640A4}"/>
              </a:ext>
            </a:extLst>
          </p:cNvPr>
          <p:cNvSpPr>
            <a:spLocks noGrp="1"/>
          </p:cNvSpPr>
          <p:nvPr>
            <p:ph idx="1"/>
          </p:nvPr>
        </p:nvSpPr>
        <p:spPr/>
        <p:txBody>
          <a:bodyPr>
            <a:normAutofit/>
          </a:bodyPr>
          <a:lstStyle/>
          <a:p>
            <a:pPr>
              <a:buFont typeface="Wingdings" panose="05000000000000000000" pitchFamily="2" charset="2"/>
              <a:buChar char="Ø"/>
            </a:pPr>
            <a:r>
              <a:rPr lang="es-MX" dirty="0"/>
              <a:t> 3.   Devolución de cuotas del Fondo de Notario fallecido.</a:t>
            </a:r>
          </a:p>
          <a:p>
            <a:endParaRPr lang="es-MX" dirty="0"/>
          </a:p>
          <a:p>
            <a:pPr marL="514350" indent="-514350">
              <a:buAutoNum type="alphaLcPeriod"/>
            </a:pPr>
            <a:r>
              <a:rPr lang="es-MX" dirty="0"/>
              <a:t>Solicitud escrita del beneficiario mediante el Formulario Oficial. </a:t>
            </a:r>
          </a:p>
          <a:p>
            <a:pPr marL="514350" indent="-514350">
              <a:buAutoNum type="alphaLcPeriod"/>
            </a:pPr>
            <a:r>
              <a:rPr lang="es-MX" dirty="0"/>
              <a:t>En ausencia de tal designación, la disposición de los dineros deberá ordenarla el juez que conozca del respectivo proceso sucesorio, o el notario que lo esté tramitando en la actividad judicial no contenciosa.</a:t>
            </a:r>
            <a:endParaRPr lang="es-CR" dirty="0"/>
          </a:p>
        </p:txBody>
      </p:sp>
      <p:pic>
        <p:nvPicPr>
          <p:cNvPr id="4" name="Picture 2" descr="Dirección Nacional de Notariado">
            <a:extLst>
              <a:ext uri="{FF2B5EF4-FFF2-40B4-BE49-F238E27FC236}">
                <a16:creationId xmlns:a16="http://schemas.microsoft.com/office/drawing/2014/main" id="{53457A5B-FD9C-4507-99E6-F19616243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113538"/>
            <a:ext cx="2515090" cy="1608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014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5E3A26-1298-4960-8C19-47D02E87265B}"/>
              </a:ext>
            </a:extLst>
          </p:cNvPr>
          <p:cNvSpPr>
            <a:spLocks noGrp="1"/>
          </p:cNvSpPr>
          <p:nvPr>
            <p:ph type="title"/>
          </p:nvPr>
        </p:nvSpPr>
        <p:spPr/>
        <p:txBody>
          <a:bodyPr/>
          <a:lstStyle/>
          <a:p>
            <a:r>
              <a:rPr lang="es-CR" dirty="0"/>
              <a:t>Firma digital. Notario público</a:t>
            </a:r>
          </a:p>
        </p:txBody>
      </p:sp>
      <p:sp>
        <p:nvSpPr>
          <p:cNvPr id="3" name="Marcador de contenido 2">
            <a:extLst>
              <a:ext uri="{FF2B5EF4-FFF2-40B4-BE49-F238E27FC236}">
                <a16:creationId xmlns:a16="http://schemas.microsoft.com/office/drawing/2014/main" id="{9B9D184A-0D95-46B4-80D5-0D9C0E450FFC}"/>
              </a:ext>
            </a:extLst>
          </p:cNvPr>
          <p:cNvSpPr>
            <a:spLocks noGrp="1"/>
          </p:cNvSpPr>
          <p:nvPr>
            <p:ph idx="1"/>
          </p:nvPr>
        </p:nvSpPr>
        <p:spPr/>
        <p:txBody>
          <a:bodyPr>
            <a:normAutofit fontScale="92500" lnSpcReduction="20000"/>
          </a:bodyPr>
          <a:lstStyle/>
          <a:p>
            <a:endParaRPr lang="es-MX" dirty="0"/>
          </a:p>
          <a:p>
            <a:pPr>
              <a:buFont typeface="Wingdings" panose="05000000000000000000" pitchFamily="2" charset="2"/>
              <a:buChar char="Ø"/>
            </a:pPr>
            <a:r>
              <a:rPr lang="es-MX" dirty="0"/>
              <a:t>Acuerdo CSN 2020-028-004 del 16/9/2020:</a:t>
            </a:r>
          </a:p>
          <a:p>
            <a:endParaRPr lang="es-MX" dirty="0"/>
          </a:p>
          <a:p>
            <a:pPr marL="0" indent="0" algn="just">
              <a:buNone/>
            </a:pPr>
            <a:r>
              <a:rPr lang="es-MX" i="1" dirty="0"/>
              <a:t>“Establecer un período transitorio para que el notario que no disponga actualmente de la firma digital realice los trámites oportunos para adquirirla y que todos los notarios cuenten con ella a partir del 1 de enero de 2021. Caso contrario el notario deberá ajustarse a los plazos y condiciones establecidos para la recepción y respuesta de los documentos presenciales, tomando en consideración que la Institución deba seguir ajustando su personal y funciones según las directrices presidenciales y protocolo establecido para enfrentar la pandemia del COVID 19. “</a:t>
            </a:r>
          </a:p>
          <a:p>
            <a:endParaRPr lang="es-MX" dirty="0"/>
          </a:p>
        </p:txBody>
      </p:sp>
      <p:pic>
        <p:nvPicPr>
          <p:cNvPr id="4" name="Picture 2" descr="Dirección Nacional de Notariado">
            <a:extLst>
              <a:ext uri="{FF2B5EF4-FFF2-40B4-BE49-F238E27FC236}">
                <a16:creationId xmlns:a16="http://schemas.microsoft.com/office/drawing/2014/main" id="{53934C23-EBE5-4932-8B73-EDDAFAB449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396101"/>
            <a:ext cx="2515090"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920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7A9EBF-DE5E-442D-8653-22715C05DEBF}"/>
              </a:ext>
            </a:extLst>
          </p:cNvPr>
          <p:cNvSpPr>
            <a:spLocks noGrp="1"/>
          </p:cNvSpPr>
          <p:nvPr>
            <p:ph type="title"/>
          </p:nvPr>
        </p:nvSpPr>
        <p:spPr>
          <a:xfrm>
            <a:off x="565150" y="770890"/>
            <a:ext cx="7335835" cy="1268984"/>
          </a:xfrm>
        </p:spPr>
        <p:txBody>
          <a:bodyPr>
            <a:normAutofit/>
          </a:bodyPr>
          <a:lstStyle/>
          <a:p>
            <a:pPr>
              <a:lnSpc>
                <a:spcPct val="90000"/>
              </a:lnSpc>
            </a:pPr>
            <a:r>
              <a:rPr lang="es-ES" sz="3100" b="1" dirty="0"/>
              <a:t>¿Cuáles servicios requieren verificar el estado del Seguro RCN?</a:t>
            </a:r>
            <a:endParaRPr lang="es-CR" sz="3100" b="1" dirty="0"/>
          </a:p>
        </p:txBody>
      </p:sp>
      <p:sp>
        <p:nvSpPr>
          <p:cNvPr id="3" name="Marcador de contenido 2">
            <a:extLst>
              <a:ext uri="{FF2B5EF4-FFF2-40B4-BE49-F238E27FC236}">
                <a16:creationId xmlns:a16="http://schemas.microsoft.com/office/drawing/2014/main" id="{14C4B8AF-57AF-4D64-AD21-503B49E61C35}"/>
              </a:ext>
            </a:extLst>
          </p:cNvPr>
          <p:cNvSpPr>
            <a:spLocks noGrp="1"/>
          </p:cNvSpPr>
          <p:nvPr>
            <p:ph idx="1"/>
          </p:nvPr>
        </p:nvSpPr>
        <p:spPr>
          <a:xfrm>
            <a:off x="656947" y="1885054"/>
            <a:ext cx="3550431" cy="4146292"/>
          </a:xfrm>
          <a:custGeom>
            <a:avLst/>
            <a:gdLst>
              <a:gd name="connsiteX0" fmla="*/ 0 w 3550431"/>
              <a:gd name="connsiteY0" fmla="*/ 0 h 4146292"/>
              <a:gd name="connsiteX1" fmla="*/ 485226 w 3550431"/>
              <a:gd name="connsiteY1" fmla="*/ 0 h 4146292"/>
              <a:gd name="connsiteX2" fmla="*/ 1041460 w 3550431"/>
              <a:gd name="connsiteY2" fmla="*/ 0 h 4146292"/>
              <a:gd name="connsiteX3" fmla="*/ 1597694 w 3550431"/>
              <a:gd name="connsiteY3" fmla="*/ 0 h 4146292"/>
              <a:gd name="connsiteX4" fmla="*/ 2153928 w 3550431"/>
              <a:gd name="connsiteY4" fmla="*/ 0 h 4146292"/>
              <a:gd name="connsiteX5" fmla="*/ 2781171 w 3550431"/>
              <a:gd name="connsiteY5" fmla="*/ 0 h 4146292"/>
              <a:gd name="connsiteX6" fmla="*/ 3550431 w 3550431"/>
              <a:gd name="connsiteY6" fmla="*/ 0 h 4146292"/>
              <a:gd name="connsiteX7" fmla="*/ 3550431 w 3550431"/>
              <a:gd name="connsiteY7" fmla="*/ 509402 h 4146292"/>
              <a:gd name="connsiteX8" fmla="*/ 3550431 w 3550431"/>
              <a:gd name="connsiteY8" fmla="*/ 1060266 h 4146292"/>
              <a:gd name="connsiteX9" fmla="*/ 3550431 w 3550431"/>
              <a:gd name="connsiteY9" fmla="*/ 1652594 h 4146292"/>
              <a:gd name="connsiteX10" fmla="*/ 3550431 w 3550431"/>
              <a:gd name="connsiteY10" fmla="*/ 2244921 h 4146292"/>
              <a:gd name="connsiteX11" fmla="*/ 3550431 w 3550431"/>
              <a:gd name="connsiteY11" fmla="*/ 2795785 h 4146292"/>
              <a:gd name="connsiteX12" fmla="*/ 3550431 w 3550431"/>
              <a:gd name="connsiteY12" fmla="*/ 3263724 h 4146292"/>
              <a:gd name="connsiteX13" fmla="*/ 3550431 w 3550431"/>
              <a:gd name="connsiteY13" fmla="*/ 4146292 h 4146292"/>
              <a:gd name="connsiteX14" fmla="*/ 2994197 w 3550431"/>
              <a:gd name="connsiteY14" fmla="*/ 4146292 h 4146292"/>
              <a:gd name="connsiteX15" fmla="*/ 2366954 w 3550431"/>
              <a:gd name="connsiteY15" fmla="*/ 4146292 h 4146292"/>
              <a:gd name="connsiteX16" fmla="*/ 1881728 w 3550431"/>
              <a:gd name="connsiteY16" fmla="*/ 4146292 h 4146292"/>
              <a:gd name="connsiteX17" fmla="*/ 1325494 w 3550431"/>
              <a:gd name="connsiteY17" fmla="*/ 4146292 h 4146292"/>
              <a:gd name="connsiteX18" fmla="*/ 698251 w 3550431"/>
              <a:gd name="connsiteY18" fmla="*/ 4146292 h 4146292"/>
              <a:gd name="connsiteX19" fmla="*/ 0 w 3550431"/>
              <a:gd name="connsiteY19" fmla="*/ 4146292 h 4146292"/>
              <a:gd name="connsiteX20" fmla="*/ 0 w 3550431"/>
              <a:gd name="connsiteY20" fmla="*/ 3678353 h 4146292"/>
              <a:gd name="connsiteX21" fmla="*/ 0 w 3550431"/>
              <a:gd name="connsiteY21" fmla="*/ 3003100 h 4146292"/>
              <a:gd name="connsiteX22" fmla="*/ 0 w 3550431"/>
              <a:gd name="connsiteY22" fmla="*/ 2535161 h 4146292"/>
              <a:gd name="connsiteX23" fmla="*/ 0 w 3550431"/>
              <a:gd name="connsiteY23" fmla="*/ 2025760 h 4146292"/>
              <a:gd name="connsiteX24" fmla="*/ 0 w 3550431"/>
              <a:gd name="connsiteY24" fmla="*/ 1557821 h 4146292"/>
              <a:gd name="connsiteX25" fmla="*/ 0 w 3550431"/>
              <a:gd name="connsiteY25" fmla="*/ 924031 h 4146292"/>
              <a:gd name="connsiteX26" fmla="*/ 0 w 3550431"/>
              <a:gd name="connsiteY26" fmla="*/ 0 h 4146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550431" h="4146292" fill="none" extrusionOk="0">
                <a:moveTo>
                  <a:pt x="0" y="0"/>
                </a:moveTo>
                <a:cubicBezTo>
                  <a:pt x="149597" y="-53924"/>
                  <a:pt x="304831" y="48760"/>
                  <a:pt x="485226" y="0"/>
                </a:cubicBezTo>
                <a:cubicBezTo>
                  <a:pt x="665621" y="-48760"/>
                  <a:pt x="881852" y="5893"/>
                  <a:pt x="1041460" y="0"/>
                </a:cubicBezTo>
                <a:cubicBezTo>
                  <a:pt x="1201068" y="-5893"/>
                  <a:pt x="1361798" y="20975"/>
                  <a:pt x="1597694" y="0"/>
                </a:cubicBezTo>
                <a:cubicBezTo>
                  <a:pt x="1833590" y="-20975"/>
                  <a:pt x="1946044" y="57133"/>
                  <a:pt x="2153928" y="0"/>
                </a:cubicBezTo>
                <a:cubicBezTo>
                  <a:pt x="2361812" y="-57133"/>
                  <a:pt x="2629083" y="50265"/>
                  <a:pt x="2781171" y="0"/>
                </a:cubicBezTo>
                <a:cubicBezTo>
                  <a:pt x="2933259" y="-50265"/>
                  <a:pt x="3233804" y="36"/>
                  <a:pt x="3550431" y="0"/>
                </a:cubicBezTo>
                <a:cubicBezTo>
                  <a:pt x="3556477" y="140812"/>
                  <a:pt x="3505512" y="257337"/>
                  <a:pt x="3550431" y="509402"/>
                </a:cubicBezTo>
                <a:cubicBezTo>
                  <a:pt x="3595350" y="761467"/>
                  <a:pt x="3508990" y="826212"/>
                  <a:pt x="3550431" y="1060266"/>
                </a:cubicBezTo>
                <a:cubicBezTo>
                  <a:pt x="3591872" y="1294320"/>
                  <a:pt x="3544920" y="1406202"/>
                  <a:pt x="3550431" y="1652594"/>
                </a:cubicBezTo>
                <a:cubicBezTo>
                  <a:pt x="3555942" y="1898986"/>
                  <a:pt x="3548415" y="1953500"/>
                  <a:pt x="3550431" y="2244921"/>
                </a:cubicBezTo>
                <a:cubicBezTo>
                  <a:pt x="3552447" y="2536342"/>
                  <a:pt x="3540630" y="2624935"/>
                  <a:pt x="3550431" y="2795785"/>
                </a:cubicBezTo>
                <a:cubicBezTo>
                  <a:pt x="3560232" y="2966635"/>
                  <a:pt x="3508651" y="3128792"/>
                  <a:pt x="3550431" y="3263724"/>
                </a:cubicBezTo>
                <a:cubicBezTo>
                  <a:pt x="3592211" y="3398656"/>
                  <a:pt x="3500566" y="3836891"/>
                  <a:pt x="3550431" y="4146292"/>
                </a:cubicBezTo>
                <a:cubicBezTo>
                  <a:pt x="3279601" y="4192779"/>
                  <a:pt x="3140042" y="4082580"/>
                  <a:pt x="2994197" y="4146292"/>
                </a:cubicBezTo>
                <a:cubicBezTo>
                  <a:pt x="2848352" y="4210004"/>
                  <a:pt x="2595137" y="4127905"/>
                  <a:pt x="2366954" y="4146292"/>
                </a:cubicBezTo>
                <a:cubicBezTo>
                  <a:pt x="2138771" y="4164679"/>
                  <a:pt x="2092990" y="4096638"/>
                  <a:pt x="1881728" y="4146292"/>
                </a:cubicBezTo>
                <a:cubicBezTo>
                  <a:pt x="1670466" y="4195946"/>
                  <a:pt x="1536313" y="4123630"/>
                  <a:pt x="1325494" y="4146292"/>
                </a:cubicBezTo>
                <a:cubicBezTo>
                  <a:pt x="1114675" y="4168954"/>
                  <a:pt x="942358" y="4116566"/>
                  <a:pt x="698251" y="4146292"/>
                </a:cubicBezTo>
                <a:cubicBezTo>
                  <a:pt x="454144" y="4176018"/>
                  <a:pt x="235523" y="4080186"/>
                  <a:pt x="0" y="4146292"/>
                </a:cubicBezTo>
                <a:cubicBezTo>
                  <a:pt x="-30944" y="3994152"/>
                  <a:pt x="17606" y="3795212"/>
                  <a:pt x="0" y="3678353"/>
                </a:cubicBezTo>
                <a:cubicBezTo>
                  <a:pt x="-17606" y="3561494"/>
                  <a:pt x="74828" y="3141502"/>
                  <a:pt x="0" y="3003100"/>
                </a:cubicBezTo>
                <a:cubicBezTo>
                  <a:pt x="-74828" y="2864698"/>
                  <a:pt x="11690" y="2645082"/>
                  <a:pt x="0" y="2535161"/>
                </a:cubicBezTo>
                <a:cubicBezTo>
                  <a:pt x="-11690" y="2425240"/>
                  <a:pt x="46099" y="2275384"/>
                  <a:pt x="0" y="2025760"/>
                </a:cubicBezTo>
                <a:cubicBezTo>
                  <a:pt x="-46099" y="1776136"/>
                  <a:pt x="31943" y="1699436"/>
                  <a:pt x="0" y="1557821"/>
                </a:cubicBezTo>
                <a:cubicBezTo>
                  <a:pt x="-31943" y="1416206"/>
                  <a:pt x="74879" y="1123653"/>
                  <a:pt x="0" y="924031"/>
                </a:cubicBezTo>
                <a:cubicBezTo>
                  <a:pt x="-74879" y="724409"/>
                  <a:pt x="11997" y="271791"/>
                  <a:pt x="0" y="0"/>
                </a:cubicBezTo>
                <a:close/>
              </a:path>
              <a:path w="3550431" h="4146292" stroke="0" extrusionOk="0">
                <a:moveTo>
                  <a:pt x="0" y="0"/>
                </a:moveTo>
                <a:cubicBezTo>
                  <a:pt x="128563" y="-46632"/>
                  <a:pt x="296381" y="5374"/>
                  <a:pt x="591739" y="0"/>
                </a:cubicBezTo>
                <a:cubicBezTo>
                  <a:pt x="887097" y="-5374"/>
                  <a:pt x="926607" y="62338"/>
                  <a:pt x="1112468" y="0"/>
                </a:cubicBezTo>
                <a:cubicBezTo>
                  <a:pt x="1298329" y="-62338"/>
                  <a:pt x="1407996" y="45867"/>
                  <a:pt x="1597694" y="0"/>
                </a:cubicBezTo>
                <a:cubicBezTo>
                  <a:pt x="1787392" y="-45867"/>
                  <a:pt x="1934536" y="41894"/>
                  <a:pt x="2224937" y="0"/>
                </a:cubicBezTo>
                <a:cubicBezTo>
                  <a:pt x="2515338" y="-41894"/>
                  <a:pt x="2619738" y="10737"/>
                  <a:pt x="2852180" y="0"/>
                </a:cubicBezTo>
                <a:cubicBezTo>
                  <a:pt x="3084622" y="-10737"/>
                  <a:pt x="3267042" y="48209"/>
                  <a:pt x="3550431" y="0"/>
                </a:cubicBezTo>
                <a:cubicBezTo>
                  <a:pt x="3597559" y="123387"/>
                  <a:pt x="3522342" y="376868"/>
                  <a:pt x="3550431" y="509402"/>
                </a:cubicBezTo>
                <a:cubicBezTo>
                  <a:pt x="3578520" y="641936"/>
                  <a:pt x="3533957" y="867025"/>
                  <a:pt x="3550431" y="1101729"/>
                </a:cubicBezTo>
                <a:cubicBezTo>
                  <a:pt x="3566905" y="1336433"/>
                  <a:pt x="3502777" y="1497049"/>
                  <a:pt x="3550431" y="1735519"/>
                </a:cubicBezTo>
                <a:cubicBezTo>
                  <a:pt x="3598085" y="1973989"/>
                  <a:pt x="3512676" y="2022372"/>
                  <a:pt x="3550431" y="2203458"/>
                </a:cubicBezTo>
                <a:cubicBezTo>
                  <a:pt x="3588186" y="2384544"/>
                  <a:pt x="3523745" y="2648877"/>
                  <a:pt x="3550431" y="2795785"/>
                </a:cubicBezTo>
                <a:cubicBezTo>
                  <a:pt x="3577117" y="2942693"/>
                  <a:pt x="3514742" y="3169837"/>
                  <a:pt x="3550431" y="3429576"/>
                </a:cubicBezTo>
                <a:cubicBezTo>
                  <a:pt x="3586120" y="3689315"/>
                  <a:pt x="3549671" y="3886605"/>
                  <a:pt x="3550431" y="4146292"/>
                </a:cubicBezTo>
                <a:cubicBezTo>
                  <a:pt x="3344281" y="4149576"/>
                  <a:pt x="3199846" y="4079957"/>
                  <a:pt x="2994197" y="4146292"/>
                </a:cubicBezTo>
                <a:cubicBezTo>
                  <a:pt x="2788548" y="4212627"/>
                  <a:pt x="2583927" y="4080408"/>
                  <a:pt x="2331450" y="4146292"/>
                </a:cubicBezTo>
                <a:cubicBezTo>
                  <a:pt x="2078973" y="4212176"/>
                  <a:pt x="1970223" y="4133413"/>
                  <a:pt x="1704207" y="4146292"/>
                </a:cubicBezTo>
                <a:cubicBezTo>
                  <a:pt x="1438191" y="4159171"/>
                  <a:pt x="1383530" y="4098278"/>
                  <a:pt x="1218981" y="4146292"/>
                </a:cubicBezTo>
                <a:cubicBezTo>
                  <a:pt x="1054432" y="4194306"/>
                  <a:pt x="760240" y="4093826"/>
                  <a:pt x="627243" y="4146292"/>
                </a:cubicBezTo>
                <a:cubicBezTo>
                  <a:pt x="494246" y="4198758"/>
                  <a:pt x="232283" y="4089039"/>
                  <a:pt x="0" y="4146292"/>
                </a:cubicBezTo>
                <a:cubicBezTo>
                  <a:pt x="-24031" y="3852840"/>
                  <a:pt x="35694" y="3677382"/>
                  <a:pt x="0" y="3512502"/>
                </a:cubicBezTo>
                <a:cubicBezTo>
                  <a:pt x="-35694" y="3347622"/>
                  <a:pt x="40306" y="3111793"/>
                  <a:pt x="0" y="2837248"/>
                </a:cubicBezTo>
                <a:cubicBezTo>
                  <a:pt x="-40306" y="2562703"/>
                  <a:pt x="52702" y="2389359"/>
                  <a:pt x="0" y="2203458"/>
                </a:cubicBezTo>
                <a:cubicBezTo>
                  <a:pt x="-52702" y="2017557"/>
                  <a:pt x="4360" y="1751118"/>
                  <a:pt x="0" y="1611131"/>
                </a:cubicBezTo>
                <a:cubicBezTo>
                  <a:pt x="-4360" y="1471144"/>
                  <a:pt x="5095" y="1271545"/>
                  <a:pt x="0" y="1101729"/>
                </a:cubicBezTo>
                <a:cubicBezTo>
                  <a:pt x="-5095" y="931913"/>
                  <a:pt x="32166" y="818895"/>
                  <a:pt x="0" y="592327"/>
                </a:cubicBezTo>
                <a:cubicBezTo>
                  <a:pt x="-32166" y="365759"/>
                  <a:pt x="52375" y="272956"/>
                  <a:pt x="0" y="0"/>
                </a:cubicBezTo>
                <a:close/>
              </a:path>
            </a:pathLst>
          </a:custGeom>
          <a:ln w="38100">
            <a:solidFill>
              <a:srgbClr val="F38D4F"/>
            </a:solidFill>
            <a:extLst>
              <a:ext uri="{C807C97D-BFC1-408E-A445-0C87EB9F89A2}">
                <ask:lineSketchStyleProps xmlns:ask="http://schemas.microsoft.com/office/drawing/2018/sketchyshapes" sd="110173767">
                  <ask:type>
                    <ask:lineSketchScribble/>
                  </ask:type>
                </ask:lineSketchStyleProps>
              </a:ext>
            </a:extLst>
          </a:ln>
        </p:spPr>
        <p:txBody>
          <a:bodyPr>
            <a:normAutofit fontScale="77500" lnSpcReduction="20000"/>
          </a:bodyPr>
          <a:lstStyle/>
          <a:p>
            <a:pPr marL="0" indent="0">
              <a:buNone/>
            </a:pPr>
            <a:r>
              <a:rPr lang="es-ES" dirty="0"/>
              <a:t>Servicios:</a:t>
            </a:r>
          </a:p>
          <a:p>
            <a:pPr marL="457200" indent="-457200">
              <a:buFont typeface="+mj-lt"/>
              <a:buAutoNum type="alphaLcParenR"/>
            </a:pPr>
            <a:r>
              <a:rPr lang="es-ES" dirty="0"/>
              <a:t>Autenticación de firma de notario;</a:t>
            </a:r>
          </a:p>
          <a:p>
            <a:pPr marL="457200" indent="-457200">
              <a:buFont typeface="+mj-lt"/>
              <a:buAutoNum type="alphaLcParenR"/>
            </a:pPr>
            <a:r>
              <a:rPr lang="es-ES" dirty="0"/>
              <a:t>Razón de apertura en tomo de protocolo;</a:t>
            </a:r>
          </a:p>
          <a:p>
            <a:pPr marL="457200" indent="-457200">
              <a:buFont typeface="+mj-lt"/>
              <a:buAutoNum type="alphaLcParenR"/>
            </a:pPr>
            <a:r>
              <a:rPr lang="es-ES" dirty="0"/>
              <a:t>Papel de seguridad para índices pendientes;</a:t>
            </a:r>
          </a:p>
          <a:p>
            <a:pPr marL="457200" indent="-457200">
              <a:buFont typeface="+mj-lt"/>
              <a:buAutoNum type="alphaLcParenR"/>
            </a:pPr>
            <a:r>
              <a:rPr lang="es-ES" dirty="0"/>
              <a:t>Depósito temporal de tomo de protocolo;</a:t>
            </a:r>
          </a:p>
          <a:p>
            <a:pPr marL="457200" indent="-457200">
              <a:buFont typeface="+mj-lt"/>
              <a:buAutoNum type="alphaLcParenR"/>
            </a:pPr>
            <a:r>
              <a:rPr lang="es-ES" dirty="0"/>
              <a:t>Reposición de credencial de notario;</a:t>
            </a:r>
          </a:p>
        </p:txBody>
      </p:sp>
      <p:pic>
        <p:nvPicPr>
          <p:cNvPr id="75" name="Picture 2" descr="Servicios de la DNN | Dirección Nacional de Notariado">
            <a:extLst>
              <a:ext uri="{FF2B5EF4-FFF2-40B4-BE49-F238E27FC236}">
                <a16:creationId xmlns:a16="http://schemas.microsoft.com/office/drawing/2014/main" id="{5AD07F40-E04D-46E2-ABD2-C9229418B2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0950" y="4879142"/>
            <a:ext cx="1485900" cy="1200150"/>
          </a:xfrm>
          <a:prstGeom prst="rect">
            <a:avLst/>
          </a:prstGeom>
          <a:noFill/>
          <a:extLst>
            <a:ext uri="{909E8E84-426E-40DD-AFC4-6F175D3DCCD1}">
              <a14:hiddenFill xmlns:a14="http://schemas.microsoft.com/office/drawing/2010/main">
                <a:solidFill>
                  <a:srgbClr val="FFFFFF"/>
                </a:solidFill>
              </a14:hiddenFill>
            </a:ext>
          </a:extLst>
        </p:spPr>
      </p:pic>
      <p:sp>
        <p:nvSpPr>
          <p:cNvPr id="76" name="Marcador de contenido 2">
            <a:extLst>
              <a:ext uri="{FF2B5EF4-FFF2-40B4-BE49-F238E27FC236}">
                <a16:creationId xmlns:a16="http://schemas.microsoft.com/office/drawing/2014/main" id="{B2CE5553-8C11-4C46-A731-64230FA35F9B}"/>
              </a:ext>
            </a:extLst>
          </p:cNvPr>
          <p:cNvSpPr txBox="1">
            <a:spLocks/>
          </p:cNvSpPr>
          <p:nvPr/>
        </p:nvSpPr>
        <p:spPr>
          <a:xfrm>
            <a:off x="5175682" y="1885053"/>
            <a:ext cx="3977196" cy="2576110"/>
          </a:xfrm>
          <a:custGeom>
            <a:avLst/>
            <a:gdLst>
              <a:gd name="connsiteX0" fmla="*/ 0 w 3977196"/>
              <a:gd name="connsiteY0" fmla="*/ 0 h 2576110"/>
              <a:gd name="connsiteX1" fmla="*/ 583322 w 3977196"/>
              <a:gd name="connsiteY1" fmla="*/ 0 h 2576110"/>
              <a:gd name="connsiteX2" fmla="*/ 1246188 w 3977196"/>
              <a:gd name="connsiteY2" fmla="*/ 0 h 2576110"/>
              <a:gd name="connsiteX3" fmla="*/ 1789738 w 3977196"/>
              <a:gd name="connsiteY3" fmla="*/ 0 h 2576110"/>
              <a:gd name="connsiteX4" fmla="*/ 2333288 w 3977196"/>
              <a:gd name="connsiteY4" fmla="*/ 0 h 2576110"/>
              <a:gd name="connsiteX5" fmla="*/ 2996154 w 3977196"/>
              <a:gd name="connsiteY5" fmla="*/ 0 h 2576110"/>
              <a:gd name="connsiteX6" fmla="*/ 3977196 w 3977196"/>
              <a:gd name="connsiteY6" fmla="*/ 0 h 2576110"/>
              <a:gd name="connsiteX7" fmla="*/ 3977196 w 3977196"/>
              <a:gd name="connsiteY7" fmla="*/ 618266 h 2576110"/>
              <a:gd name="connsiteX8" fmla="*/ 3977196 w 3977196"/>
              <a:gd name="connsiteY8" fmla="*/ 1185011 h 2576110"/>
              <a:gd name="connsiteX9" fmla="*/ 3977196 w 3977196"/>
              <a:gd name="connsiteY9" fmla="*/ 1751755 h 2576110"/>
              <a:gd name="connsiteX10" fmla="*/ 3977196 w 3977196"/>
              <a:gd name="connsiteY10" fmla="*/ 2576110 h 2576110"/>
              <a:gd name="connsiteX11" fmla="*/ 3314330 w 3977196"/>
              <a:gd name="connsiteY11" fmla="*/ 2576110 h 2576110"/>
              <a:gd name="connsiteX12" fmla="*/ 2770780 w 3977196"/>
              <a:gd name="connsiteY12" fmla="*/ 2576110 h 2576110"/>
              <a:gd name="connsiteX13" fmla="*/ 2187458 w 3977196"/>
              <a:gd name="connsiteY13" fmla="*/ 2576110 h 2576110"/>
              <a:gd name="connsiteX14" fmla="*/ 1524592 w 3977196"/>
              <a:gd name="connsiteY14" fmla="*/ 2576110 h 2576110"/>
              <a:gd name="connsiteX15" fmla="*/ 901498 w 3977196"/>
              <a:gd name="connsiteY15" fmla="*/ 2576110 h 2576110"/>
              <a:gd name="connsiteX16" fmla="*/ 0 w 3977196"/>
              <a:gd name="connsiteY16" fmla="*/ 2576110 h 2576110"/>
              <a:gd name="connsiteX17" fmla="*/ 0 w 3977196"/>
              <a:gd name="connsiteY17" fmla="*/ 1906321 h 2576110"/>
              <a:gd name="connsiteX18" fmla="*/ 0 w 3977196"/>
              <a:gd name="connsiteY18" fmla="*/ 1236533 h 2576110"/>
              <a:gd name="connsiteX19" fmla="*/ 0 w 3977196"/>
              <a:gd name="connsiteY19" fmla="*/ 0 h 2576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77196" h="2576110" fill="none" extrusionOk="0">
                <a:moveTo>
                  <a:pt x="0" y="0"/>
                </a:moveTo>
                <a:cubicBezTo>
                  <a:pt x="156135" y="-19274"/>
                  <a:pt x="294702" y="-16021"/>
                  <a:pt x="583322" y="0"/>
                </a:cubicBezTo>
                <a:cubicBezTo>
                  <a:pt x="871942" y="16021"/>
                  <a:pt x="1040105" y="-15353"/>
                  <a:pt x="1246188" y="0"/>
                </a:cubicBezTo>
                <a:cubicBezTo>
                  <a:pt x="1452271" y="15353"/>
                  <a:pt x="1648954" y="-25909"/>
                  <a:pt x="1789738" y="0"/>
                </a:cubicBezTo>
                <a:cubicBezTo>
                  <a:pt x="1930522" y="25909"/>
                  <a:pt x="2192585" y="7188"/>
                  <a:pt x="2333288" y="0"/>
                </a:cubicBezTo>
                <a:cubicBezTo>
                  <a:pt x="2473991" y="-7188"/>
                  <a:pt x="2716482" y="-28765"/>
                  <a:pt x="2996154" y="0"/>
                </a:cubicBezTo>
                <a:cubicBezTo>
                  <a:pt x="3275826" y="28765"/>
                  <a:pt x="3521046" y="-21805"/>
                  <a:pt x="3977196" y="0"/>
                </a:cubicBezTo>
                <a:cubicBezTo>
                  <a:pt x="3981548" y="237550"/>
                  <a:pt x="3959760" y="381958"/>
                  <a:pt x="3977196" y="618266"/>
                </a:cubicBezTo>
                <a:cubicBezTo>
                  <a:pt x="3994632" y="854574"/>
                  <a:pt x="3966415" y="903686"/>
                  <a:pt x="3977196" y="1185011"/>
                </a:cubicBezTo>
                <a:cubicBezTo>
                  <a:pt x="3987977" y="1466337"/>
                  <a:pt x="3988444" y="1606293"/>
                  <a:pt x="3977196" y="1751755"/>
                </a:cubicBezTo>
                <a:cubicBezTo>
                  <a:pt x="3965948" y="1897217"/>
                  <a:pt x="3957708" y="2259923"/>
                  <a:pt x="3977196" y="2576110"/>
                </a:cubicBezTo>
                <a:cubicBezTo>
                  <a:pt x="3704713" y="2600839"/>
                  <a:pt x="3505158" y="2557126"/>
                  <a:pt x="3314330" y="2576110"/>
                </a:cubicBezTo>
                <a:cubicBezTo>
                  <a:pt x="3123502" y="2595094"/>
                  <a:pt x="2982559" y="2555746"/>
                  <a:pt x="2770780" y="2576110"/>
                </a:cubicBezTo>
                <a:cubicBezTo>
                  <a:pt x="2559001" y="2596475"/>
                  <a:pt x="2410696" y="2581090"/>
                  <a:pt x="2187458" y="2576110"/>
                </a:cubicBezTo>
                <a:cubicBezTo>
                  <a:pt x="1964220" y="2571130"/>
                  <a:pt x="1763525" y="2570217"/>
                  <a:pt x="1524592" y="2576110"/>
                </a:cubicBezTo>
                <a:cubicBezTo>
                  <a:pt x="1285659" y="2582003"/>
                  <a:pt x="1043626" y="2602954"/>
                  <a:pt x="901498" y="2576110"/>
                </a:cubicBezTo>
                <a:cubicBezTo>
                  <a:pt x="759370" y="2549266"/>
                  <a:pt x="369062" y="2589920"/>
                  <a:pt x="0" y="2576110"/>
                </a:cubicBezTo>
                <a:cubicBezTo>
                  <a:pt x="10319" y="2295026"/>
                  <a:pt x="-30914" y="2197818"/>
                  <a:pt x="0" y="1906321"/>
                </a:cubicBezTo>
                <a:cubicBezTo>
                  <a:pt x="30914" y="1614824"/>
                  <a:pt x="18945" y="1478509"/>
                  <a:pt x="0" y="1236533"/>
                </a:cubicBezTo>
                <a:cubicBezTo>
                  <a:pt x="-18945" y="994557"/>
                  <a:pt x="39794" y="391624"/>
                  <a:pt x="0" y="0"/>
                </a:cubicBezTo>
                <a:close/>
              </a:path>
              <a:path w="3977196" h="2576110" stroke="0" extrusionOk="0">
                <a:moveTo>
                  <a:pt x="0" y="0"/>
                </a:moveTo>
                <a:cubicBezTo>
                  <a:pt x="218767" y="-11420"/>
                  <a:pt x="360987" y="-22167"/>
                  <a:pt x="583322" y="0"/>
                </a:cubicBezTo>
                <a:cubicBezTo>
                  <a:pt x="805657" y="22167"/>
                  <a:pt x="977185" y="15611"/>
                  <a:pt x="1126872" y="0"/>
                </a:cubicBezTo>
                <a:cubicBezTo>
                  <a:pt x="1276559" y="-15611"/>
                  <a:pt x="1597076" y="-29752"/>
                  <a:pt x="1749966" y="0"/>
                </a:cubicBezTo>
                <a:cubicBezTo>
                  <a:pt x="1902856" y="29752"/>
                  <a:pt x="2095508" y="18324"/>
                  <a:pt x="2373060" y="0"/>
                </a:cubicBezTo>
                <a:cubicBezTo>
                  <a:pt x="2650612" y="-18324"/>
                  <a:pt x="2865917" y="25751"/>
                  <a:pt x="3035926" y="0"/>
                </a:cubicBezTo>
                <a:cubicBezTo>
                  <a:pt x="3205935" y="-25751"/>
                  <a:pt x="3681311" y="7780"/>
                  <a:pt x="3977196" y="0"/>
                </a:cubicBezTo>
                <a:cubicBezTo>
                  <a:pt x="3966128" y="288198"/>
                  <a:pt x="3965955" y="412267"/>
                  <a:pt x="3977196" y="592505"/>
                </a:cubicBezTo>
                <a:cubicBezTo>
                  <a:pt x="3988437" y="772743"/>
                  <a:pt x="3995880" y="966065"/>
                  <a:pt x="3977196" y="1210772"/>
                </a:cubicBezTo>
                <a:cubicBezTo>
                  <a:pt x="3958512" y="1455479"/>
                  <a:pt x="3978406" y="1684160"/>
                  <a:pt x="3977196" y="1854799"/>
                </a:cubicBezTo>
                <a:cubicBezTo>
                  <a:pt x="3975986" y="2025438"/>
                  <a:pt x="3968677" y="2350430"/>
                  <a:pt x="3977196" y="2576110"/>
                </a:cubicBezTo>
                <a:cubicBezTo>
                  <a:pt x="3819172" y="2561378"/>
                  <a:pt x="3675228" y="2580443"/>
                  <a:pt x="3393874" y="2576110"/>
                </a:cubicBezTo>
                <a:cubicBezTo>
                  <a:pt x="3112520" y="2571777"/>
                  <a:pt x="2969259" y="2587360"/>
                  <a:pt x="2731008" y="2576110"/>
                </a:cubicBezTo>
                <a:cubicBezTo>
                  <a:pt x="2492757" y="2564860"/>
                  <a:pt x="2365697" y="2575182"/>
                  <a:pt x="2107914" y="2576110"/>
                </a:cubicBezTo>
                <a:cubicBezTo>
                  <a:pt x="1850131" y="2577038"/>
                  <a:pt x="1760291" y="2580927"/>
                  <a:pt x="1484820" y="2576110"/>
                </a:cubicBezTo>
                <a:cubicBezTo>
                  <a:pt x="1209349" y="2571293"/>
                  <a:pt x="1134399" y="2593534"/>
                  <a:pt x="821954" y="2576110"/>
                </a:cubicBezTo>
                <a:cubicBezTo>
                  <a:pt x="509509" y="2558686"/>
                  <a:pt x="248619" y="2595959"/>
                  <a:pt x="0" y="2576110"/>
                </a:cubicBezTo>
                <a:cubicBezTo>
                  <a:pt x="-29560" y="2264038"/>
                  <a:pt x="26857" y="2105755"/>
                  <a:pt x="0" y="1906321"/>
                </a:cubicBezTo>
                <a:cubicBezTo>
                  <a:pt x="-26857" y="1706887"/>
                  <a:pt x="-24226" y="1546359"/>
                  <a:pt x="0" y="1339577"/>
                </a:cubicBezTo>
                <a:cubicBezTo>
                  <a:pt x="24226" y="1132795"/>
                  <a:pt x="-519" y="872799"/>
                  <a:pt x="0" y="721311"/>
                </a:cubicBezTo>
                <a:cubicBezTo>
                  <a:pt x="519" y="569823"/>
                  <a:pt x="26267" y="269203"/>
                  <a:pt x="0" y="0"/>
                </a:cubicBezTo>
                <a:close/>
              </a:path>
            </a:pathLst>
          </a:custGeom>
          <a:ln w="38100">
            <a:solidFill>
              <a:srgbClr val="92D050"/>
            </a:solidFill>
            <a:extLst>
              <a:ext uri="{C807C97D-BFC1-408E-A445-0C87EB9F89A2}">
                <ask:lineSketchStyleProps xmlns:ask="http://schemas.microsoft.com/office/drawing/2018/sketchyshapes" sd="1679569557">
                  <a:prstGeom prst="rect">
                    <a:avLst/>
                  </a:prstGeom>
                  <ask:type>
                    <ask:lineSketchFreehand/>
                  </ask:type>
                </ask:lineSketchStyleProps>
              </a:ext>
            </a:extLst>
          </a:ln>
        </p:spPr>
        <p:txBody>
          <a:bodyPr vert="horz" lIns="91440" tIns="45720" rIns="91440" bIns="45720" rtlCol="0">
            <a:normAutofit/>
          </a:bodyPr>
          <a:lst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a:t>Procesos:</a:t>
            </a:r>
          </a:p>
          <a:p>
            <a:pPr marL="0" indent="0">
              <a:buFont typeface="Arial" panose="020B0604020202020204" pitchFamily="34" charset="0"/>
              <a:buNone/>
            </a:pPr>
            <a:r>
              <a:rPr lang="es-ES" sz="2000" dirty="0"/>
              <a:t>a)    Inscripción y Habilitación</a:t>
            </a:r>
          </a:p>
          <a:p>
            <a:pPr marL="457200" indent="-457200">
              <a:buFont typeface="+mj-lt"/>
              <a:buAutoNum type="alphaLcParenR"/>
            </a:pPr>
            <a:r>
              <a:rPr lang="es-ES" sz="2000" dirty="0"/>
              <a:t>Habilitación (Todo tipo de servicio notarial)</a:t>
            </a:r>
          </a:p>
          <a:p>
            <a:pPr marL="457200" indent="-457200">
              <a:buFont typeface="+mj-lt"/>
              <a:buAutoNum type="alphaLcParenR"/>
            </a:pPr>
            <a:r>
              <a:rPr lang="es-ES" sz="2000" dirty="0"/>
              <a:t>Rehabilitación</a:t>
            </a:r>
          </a:p>
        </p:txBody>
      </p:sp>
      <p:sp>
        <p:nvSpPr>
          <p:cNvPr id="77" name="Marcador de contenido 2">
            <a:extLst>
              <a:ext uri="{FF2B5EF4-FFF2-40B4-BE49-F238E27FC236}">
                <a16:creationId xmlns:a16="http://schemas.microsoft.com/office/drawing/2014/main" id="{95F529B5-6D86-41B2-818B-17D9321448CC}"/>
              </a:ext>
            </a:extLst>
          </p:cNvPr>
          <p:cNvSpPr txBox="1">
            <a:spLocks/>
          </p:cNvSpPr>
          <p:nvPr/>
        </p:nvSpPr>
        <p:spPr>
          <a:xfrm>
            <a:off x="5175682" y="4570392"/>
            <a:ext cx="3888418" cy="1473690"/>
          </a:xfrm>
          <a:custGeom>
            <a:avLst/>
            <a:gdLst>
              <a:gd name="connsiteX0" fmla="*/ 0 w 3888418"/>
              <a:gd name="connsiteY0" fmla="*/ 0 h 1473690"/>
              <a:gd name="connsiteX1" fmla="*/ 609185 w 3888418"/>
              <a:gd name="connsiteY1" fmla="*/ 0 h 1473690"/>
              <a:gd name="connsiteX2" fmla="*/ 1257255 w 3888418"/>
              <a:gd name="connsiteY2" fmla="*/ 0 h 1473690"/>
              <a:gd name="connsiteX3" fmla="*/ 1866441 w 3888418"/>
              <a:gd name="connsiteY3" fmla="*/ 0 h 1473690"/>
              <a:gd name="connsiteX4" fmla="*/ 2514510 w 3888418"/>
              <a:gd name="connsiteY4" fmla="*/ 0 h 1473690"/>
              <a:gd name="connsiteX5" fmla="*/ 3045927 w 3888418"/>
              <a:gd name="connsiteY5" fmla="*/ 0 h 1473690"/>
              <a:gd name="connsiteX6" fmla="*/ 3888418 w 3888418"/>
              <a:gd name="connsiteY6" fmla="*/ 0 h 1473690"/>
              <a:gd name="connsiteX7" fmla="*/ 3888418 w 3888418"/>
              <a:gd name="connsiteY7" fmla="*/ 491230 h 1473690"/>
              <a:gd name="connsiteX8" fmla="*/ 3888418 w 3888418"/>
              <a:gd name="connsiteY8" fmla="*/ 997197 h 1473690"/>
              <a:gd name="connsiteX9" fmla="*/ 3888418 w 3888418"/>
              <a:gd name="connsiteY9" fmla="*/ 1473690 h 1473690"/>
              <a:gd name="connsiteX10" fmla="*/ 3357001 w 3888418"/>
              <a:gd name="connsiteY10" fmla="*/ 1473690 h 1473690"/>
              <a:gd name="connsiteX11" fmla="*/ 2786700 w 3888418"/>
              <a:gd name="connsiteY11" fmla="*/ 1473690 h 1473690"/>
              <a:gd name="connsiteX12" fmla="*/ 2099746 w 3888418"/>
              <a:gd name="connsiteY12" fmla="*/ 1473690 h 1473690"/>
              <a:gd name="connsiteX13" fmla="*/ 1529444 w 3888418"/>
              <a:gd name="connsiteY13" fmla="*/ 1473690 h 1473690"/>
              <a:gd name="connsiteX14" fmla="*/ 998027 w 3888418"/>
              <a:gd name="connsiteY14" fmla="*/ 1473690 h 1473690"/>
              <a:gd name="connsiteX15" fmla="*/ 0 w 3888418"/>
              <a:gd name="connsiteY15" fmla="*/ 1473690 h 1473690"/>
              <a:gd name="connsiteX16" fmla="*/ 0 w 3888418"/>
              <a:gd name="connsiteY16" fmla="*/ 982460 h 1473690"/>
              <a:gd name="connsiteX17" fmla="*/ 0 w 3888418"/>
              <a:gd name="connsiteY17" fmla="*/ 535441 h 1473690"/>
              <a:gd name="connsiteX18" fmla="*/ 0 w 3888418"/>
              <a:gd name="connsiteY18" fmla="*/ 0 h 1473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88418" h="1473690" fill="none" extrusionOk="0">
                <a:moveTo>
                  <a:pt x="0" y="0"/>
                </a:moveTo>
                <a:cubicBezTo>
                  <a:pt x="254094" y="-16084"/>
                  <a:pt x="320022" y="-9120"/>
                  <a:pt x="609185" y="0"/>
                </a:cubicBezTo>
                <a:cubicBezTo>
                  <a:pt x="898348" y="9120"/>
                  <a:pt x="1045087" y="-5533"/>
                  <a:pt x="1257255" y="0"/>
                </a:cubicBezTo>
                <a:cubicBezTo>
                  <a:pt x="1469423" y="5533"/>
                  <a:pt x="1644926" y="13820"/>
                  <a:pt x="1866441" y="0"/>
                </a:cubicBezTo>
                <a:cubicBezTo>
                  <a:pt x="2087956" y="-13820"/>
                  <a:pt x="2353706" y="-32138"/>
                  <a:pt x="2514510" y="0"/>
                </a:cubicBezTo>
                <a:cubicBezTo>
                  <a:pt x="2675314" y="32138"/>
                  <a:pt x="2793813" y="6202"/>
                  <a:pt x="3045927" y="0"/>
                </a:cubicBezTo>
                <a:cubicBezTo>
                  <a:pt x="3298041" y="-6202"/>
                  <a:pt x="3704858" y="1735"/>
                  <a:pt x="3888418" y="0"/>
                </a:cubicBezTo>
                <a:cubicBezTo>
                  <a:pt x="3880902" y="158434"/>
                  <a:pt x="3883853" y="338721"/>
                  <a:pt x="3888418" y="491230"/>
                </a:cubicBezTo>
                <a:cubicBezTo>
                  <a:pt x="3892984" y="643739"/>
                  <a:pt x="3870377" y="886968"/>
                  <a:pt x="3888418" y="997197"/>
                </a:cubicBezTo>
                <a:cubicBezTo>
                  <a:pt x="3906459" y="1107426"/>
                  <a:pt x="3896634" y="1317046"/>
                  <a:pt x="3888418" y="1473690"/>
                </a:cubicBezTo>
                <a:cubicBezTo>
                  <a:pt x="3698882" y="1465070"/>
                  <a:pt x="3525860" y="1470036"/>
                  <a:pt x="3357001" y="1473690"/>
                </a:cubicBezTo>
                <a:cubicBezTo>
                  <a:pt x="3188142" y="1477344"/>
                  <a:pt x="2926599" y="1465729"/>
                  <a:pt x="2786700" y="1473690"/>
                </a:cubicBezTo>
                <a:cubicBezTo>
                  <a:pt x="2646801" y="1481651"/>
                  <a:pt x="2311827" y="1441596"/>
                  <a:pt x="2099746" y="1473690"/>
                </a:cubicBezTo>
                <a:cubicBezTo>
                  <a:pt x="1887665" y="1505784"/>
                  <a:pt x="1705725" y="1501954"/>
                  <a:pt x="1529444" y="1473690"/>
                </a:cubicBezTo>
                <a:cubicBezTo>
                  <a:pt x="1353163" y="1445426"/>
                  <a:pt x="1139262" y="1496741"/>
                  <a:pt x="998027" y="1473690"/>
                </a:cubicBezTo>
                <a:cubicBezTo>
                  <a:pt x="856792" y="1450639"/>
                  <a:pt x="411878" y="1481105"/>
                  <a:pt x="0" y="1473690"/>
                </a:cubicBezTo>
                <a:cubicBezTo>
                  <a:pt x="12235" y="1318758"/>
                  <a:pt x="-9665" y="1099667"/>
                  <a:pt x="0" y="982460"/>
                </a:cubicBezTo>
                <a:cubicBezTo>
                  <a:pt x="9665" y="865253"/>
                  <a:pt x="15363" y="642530"/>
                  <a:pt x="0" y="535441"/>
                </a:cubicBezTo>
                <a:cubicBezTo>
                  <a:pt x="-15363" y="428352"/>
                  <a:pt x="-2714" y="117259"/>
                  <a:pt x="0" y="0"/>
                </a:cubicBezTo>
                <a:close/>
              </a:path>
              <a:path w="3888418" h="1473690" stroke="0" extrusionOk="0">
                <a:moveTo>
                  <a:pt x="0" y="0"/>
                </a:moveTo>
                <a:cubicBezTo>
                  <a:pt x="236739" y="5779"/>
                  <a:pt x="342325" y="1869"/>
                  <a:pt x="570301" y="0"/>
                </a:cubicBezTo>
                <a:cubicBezTo>
                  <a:pt x="798277" y="-1869"/>
                  <a:pt x="837305" y="-4614"/>
                  <a:pt x="1101718" y="0"/>
                </a:cubicBezTo>
                <a:cubicBezTo>
                  <a:pt x="1366131" y="4614"/>
                  <a:pt x="1567175" y="-2461"/>
                  <a:pt x="1710904" y="0"/>
                </a:cubicBezTo>
                <a:cubicBezTo>
                  <a:pt x="1854633" y="2461"/>
                  <a:pt x="2049647" y="24454"/>
                  <a:pt x="2320089" y="0"/>
                </a:cubicBezTo>
                <a:cubicBezTo>
                  <a:pt x="2590532" y="-24454"/>
                  <a:pt x="2802163" y="23296"/>
                  <a:pt x="2968159" y="0"/>
                </a:cubicBezTo>
                <a:cubicBezTo>
                  <a:pt x="3134155" y="-23296"/>
                  <a:pt x="3543064" y="28595"/>
                  <a:pt x="3888418" y="0"/>
                </a:cubicBezTo>
                <a:cubicBezTo>
                  <a:pt x="3902241" y="142340"/>
                  <a:pt x="3904941" y="281530"/>
                  <a:pt x="3888418" y="461756"/>
                </a:cubicBezTo>
                <a:cubicBezTo>
                  <a:pt x="3871895" y="641982"/>
                  <a:pt x="3875106" y="797292"/>
                  <a:pt x="3888418" y="938249"/>
                </a:cubicBezTo>
                <a:cubicBezTo>
                  <a:pt x="3901730" y="1079206"/>
                  <a:pt x="3878791" y="1298414"/>
                  <a:pt x="3888418" y="1473690"/>
                </a:cubicBezTo>
                <a:cubicBezTo>
                  <a:pt x="3744014" y="1481209"/>
                  <a:pt x="3476275" y="1492414"/>
                  <a:pt x="3357001" y="1473690"/>
                </a:cubicBezTo>
                <a:cubicBezTo>
                  <a:pt x="3237727" y="1454966"/>
                  <a:pt x="2892891" y="1465962"/>
                  <a:pt x="2670047" y="1473690"/>
                </a:cubicBezTo>
                <a:cubicBezTo>
                  <a:pt x="2447203" y="1481418"/>
                  <a:pt x="2175715" y="1457665"/>
                  <a:pt x="2021977" y="1473690"/>
                </a:cubicBezTo>
                <a:cubicBezTo>
                  <a:pt x="1868239" y="1489716"/>
                  <a:pt x="1601412" y="1463436"/>
                  <a:pt x="1412792" y="1473690"/>
                </a:cubicBezTo>
                <a:cubicBezTo>
                  <a:pt x="1224172" y="1483944"/>
                  <a:pt x="964033" y="1477793"/>
                  <a:pt x="803606" y="1473690"/>
                </a:cubicBezTo>
                <a:cubicBezTo>
                  <a:pt x="643179" y="1469587"/>
                  <a:pt x="204479" y="1494281"/>
                  <a:pt x="0" y="1473690"/>
                </a:cubicBezTo>
                <a:cubicBezTo>
                  <a:pt x="-12447" y="1341742"/>
                  <a:pt x="-13370" y="1119310"/>
                  <a:pt x="0" y="997197"/>
                </a:cubicBezTo>
                <a:cubicBezTo>
                  <a:pt x="13370" y="875084"/>
                  <a:pt x="9924" y="628624"/>
                  <a:pt x="0" y="476493"/>
                </a:cubicBezTo>
                <a:cubicBezTo>
                  <a:pt x="-9924" y="324362"/>
                  <a:pt x="12767" y="123143"/>
                  <a:pt x="0" y="0"/>
                </a:cubicBezTo>
                <a:close/>
              </a:path>
            </a:pathLst>
          </a:custGeom>
          <a:ln w="38100">
            <a:solidFill>
              <a:srgbClr val="00B0F0"/>
            </a:solidFill>
            <a:extLst>
              <a:ext uri="{C807C97D-BFC1-408E-A445-0C87EB9F89A2}">
                <ask:lineSketchStyleProps xmlns:ask="http://schemas.microsoft.com/office/drawing/2018/sketchyshapes" sd="1679569557">
                  <a:prstGeom prst="rect">
                    <a:avLst/>
                  </a:prstGeom>
                  <ask:type>
                    <ask:lineSketchFreehand/>
                  </ask:type>
                </ask:lineSketchStyleProps>
              </a:ext>
            </a:extLst>
          </a:ln>
        </p:spPr>
        <p:txBody>
          <a:bodyPr vert="horz" lIns="91440" tIns="45720" rIns="91440" bIns="45720" rtlCol="0">
            <a:normAutofit lnSpcReduction="10000"/>
          </a:bodyPr>
          <a:lst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1800" dirty="0"/>
              <a:t>Papel de seguridad notarial Formularios Standard y Correos CR:</a:t>
            </a:r>
          </a:p>
          <a:p>
            <a:pPr marL="457200" indent="-457200">
              <a:buFont typeface="+mj-lt"/>
              <a:buAutoNum type="alphaLcParenR"/>
            </a:pPr>
            <a:r>
              <a:rPr lang="es-ES" sz="1800" dirty="0"/>
              <a:t>Compra de Papel de seguridad notarial.</a:t>
            </a:r>
          </a:p>
        </p:txBody>
      </p:sp>
    </p:spTree>
    <p:extLst>
      <p:ext uri="{BB962C8B-B14F-4D97-AF65-F5344CB8AC3E}">
        <p14:creationId xmlns:p14="http://schemas.microsoft.com/office/powerpoint/2010/main" val="647686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D2F6F2B-5B90-4435-A345-019D256103F2}"/>
              </a:ext>
            </a:extLst>
          </p:cNvPr>
          <p:cNvSpPr txBox="1">
            <a:spLocks/>
          </p:cNvSpPr>
          <p:nvPr/>
        </p:nvSpPr>
        <p:spPr>
          <a:xfrm>
            <a:off x="531744" y="281463"/>
            <a:ext cx="3412184" cy="815307"/>
          </a:xfrm>
          <a:prstGeom prst="rect">
            <a:avLst/>
          </a:prstGeom>
        </p:spPr>
        <p:txBody>
          <a:bodyPr vert="horz" lIns="91440" tIns="45720" rIns="91440" bIns="45720" rtlCol="0" anchor="t">
            <a:normAutofit/>
          </a:bodyPr>
          <a:lst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a:lstStyle>
          <a:p>
            <a:r>
              <a:rPr lang="es-ES" dirty="0">
                <a:solidFill>
                  <a:srgbClr val="C00000"/>
                </a:solidFill>
              </a:rPr>
              <a:t>¡Importante!</a:t>
            </a:r>
            <a:endParaRPr lang="es-CR" dirty="0">
              <a:solidFill>
                <a:srgbClr val="C00000"/>
              </a:solidFill>
            </a:endParaRPr>
          </a:p>
        </p:txBody>
      </p:sp>
      <p:sp>
        <p:nvSpPr>
          <p:cNvPr id="5" name="Marcador de contenido 2">
            <a:extLst>
              <a:ext uri="{FF2B5EF4-FFF2-40B4-BE49-F238E27FC236}">
                <a16:creationId xmlns:a16="http://schemas.microsoft.com/office/drawing/2014/main" id="{5B8A1F87-2B3D-4E16-8C97-9F079AE1D937}"/>
              </a:ext>
            </a:extLst>
          </p:cNvPr>
          <p:cNvSpPr txBox="1">
            <a:spLocks/>
          </p:cNvSpPr>
          <p:nvPr/>
        </p:nvSpPr>
        <p:spPr>
          <a:xfrm>
            <a:off x="531744" y="1242949"/>
            <a:ext cx="6515601" cy="1204687"/>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a:t>La forma en que se visualiza el estado del Seguro RCN de cada notario aparece de la siguiente manera:</a:t>
            </a:r>
            <a:endParaRPr lang="es-CR" dirty="0"/>
          </a:p>
        </p:txBody>
      </p:sp>
      <p:pic>
        <p:nvPicPr>
          <p:cNvPr id="6" name="Imagen 5">
            <a:extLst>
              <a:ext uri="{FF2B5EF4-FFF2-40B4-BE49-F238E27FC236}">
                <a16:creationId xmlns:a16="http://schemas.microsoft.com/office/drawing/2014/main" id="{36EF7D0F-B9F3-430C-B50B-3D9C028AFA3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5150" y="3184305"/>
            <a:ext cx="5610225" cy="1562100"/>
          </a:xfrm>
          <a:prstGeom prst="rect">
            <a:avLst/>
          </a:prstGeom>
          <a:noFill/>
          <a:ln>
            <a:noFill/>
          </a:ln>
        </p:spPr>
      </p:pic>
      <p:sp>
        <p:nvSpPr>
          <p:cNvPr id="7" name="CuadroTexto 6">
            <a:extLst>
              <a:ext uri="{FF2B5EF4-FFF2-40B4-BE49-F238E27FC236}">
                <a16:creationId xmlns:a16="http://schemas.microsoft.com/office/drawing/2014/main" id="{5235F6B4-7AF8-41DF-B6B7-15750C5CD452}"/>
              </a:ext>
            </a:extLst>
          </p:cNvPr>
          <p:cNvSpPr txBox="1"/>
          <p:nvPr/>
        </p:nvSpPr>
        <p:spPr>
          <a:xfrm>
            <a:off x="531744" y="2691314"/>
            <a:ext cx="3378778" cy="369332"/>
          </a:xfrm>
          <a:prstGeom prst="rect">
            <a:avLst/>
          </a:prstGeom>
          <a:noFill/>
        </p:spPr>
        <p:txBody>
          <a:bodyPr wrap="square" rtlCol="0">
            <a:spAutoFit/>
          </a:bodyPr>
          <a:lstStyle/>
          <a:p>
            <a:r>
              <a:rPr lang="es-ES" b="1" dirty="0">
                <a:solidFill>
                  <a:srgbClr val="00B050"/>
                </a:solidFill>
              </a:rPr>
              <a:t>Póliza Vigente:</a:t>
            </a:r>
            <a:endParaRPr lang="es-CR" b="1" dirty="0">
              <a:solidFill>
                <a:srgbClr val="00B050"/>
              </a:solidFill>
            </a:endParaRPr>
          </a:p>
        </p:txBody>
      </p:sp>
      <p:pic>
        <p:nvPicPr>
          <p:cNvPr id="8" name="Picture 2" descr="Servicios de la DNN | Dirección Nacional de Notariado">
            <a:extLst>
              <a:ext uri="{FF2B5EF4-FFF2-40B4-BE49-F238E27FC236}">
                <a16:creationId xmlns:a16="http://schemas.microsoft.com/office/drawing/2014/main" id="{4EA079D6-3B3E-4C24-883D-9B42EE116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40950" y="4879142"/>
            <a:ext cx="1485900" cy="1200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59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18F3F-D465-4424-A683-F0DABADD2D58}"/>
              </a:ext>
            </a:extLst>
          </p:cNvPr>
          <p:cNvSpPr>
            <a:spLocks noGrp="1"/>
          </p:cNvSpPr>
          <p:nvPr>
            <p:ph type="title"/>
          </p:nvPr>
        </p:nvSpPr>
        <p:spPr/>
        <p:txBody>
          <a:bodyPr/>
          <a:lstStyle/>
          <a:p>
            <a:r>
              <a:rPr lang="es-MX" dirty="0"/>
              <a:t>REFORMA LECSN</a:t>
            </a:r>
            <a:endParaRPr lang="es-CR" dirty="0"/>
          </a:p>
        </p:txBody>
      </p:sp>
      <p:sp>
        <p:nvSpPr>
          <p:cNvPr id="3" name="Marcador de contenido 2">
            <a:extLst>
              <a:ext uri="{FF2B5EF4-FFF2-40B4-BE49-F238E27FC236}">
                <a16:creationId xmlns:a16="http://schemas.microsoft.com/office/drawing/2014/main" id="{5D398F10-64C4-4D8B-A95E-5191B340B6E4}"/>
              </a:ext>
            </a:extLst>
          </p:cNvPr>
          <p:cNvSpPr>
            <a:spLocks noGrp="1"/>
          </p:cNvSpPr>
          <p:nvPr>
            <p:ph idx="1"/>
          </p:nvPr>
        </p:nvSpPr>
        <p:spPr/>
        <p:txBody>
          <a:bodyPr>
            <a:normAutofit/>
          </a:bodyPr>
          <a:lstStyle/>
          <a:p>
            <a:endParaRPr lang="es-MX" dirty="0"/>
          </a:p>
          <a:p>
            <a:pPr algn="just">
              <a:buFont typeface="Wingdings" panose="05000000000000000000" pitchFamily="2" charset="2"/>
              <a:buChar char="Ø"/>
            </a:pPr>
            <a:r>
              <a:rPr lang="es-MX" b="1" dirty="0"/>
              <a:t>Artículo 42. </a:t>
            </a:r>
            <a:r>
              <a:rPr lang="es-MX" dirty="0"/>
              <a:t>Seguro de responsabilidad civil profesional. La actividad del notario consular exige el cumplimiento de todos los requisitos esenciales para el ejercicio del notariado, dentro de los cuales se encuentra el pago del seguro de responsabilidad civil profesional, regulado en el artículo 9 del Código Notarial, cuya obligación constituye un requisito esencial y su incumplimiento deviene en inhabilitación.</a:t>
            </a:r>
            <a:endParaRPr lang="es-CR" dirty="0"/>
          </a:p>
        </p:txBody>
      </p:sp>
      <p:pic>
        <p:nvPicPr>
          <p:cNvPr id="4" name="Picture 2" descr="Dirección Nacional de Notariado">
            <a:extLst>
              <a:ext uri="{FF2B5EF4-FFF2-40B4-BE49-F238E27FC236}">
                <a16:creationId xmlns:a16="http://schemas.microsoft.com/office/drawing/2014/main" id="{4317DD8B-AB64-40F5-9813-A9FD85C3C2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069150"/>
            <a:ext cx="2515090" cy="1652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926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06C27B3-5EDD-4418-A19E-B501C8C98D7B}"/>
              </a:ext>
            </a:extLst>
          </p:cNvPr>
          <p:cNvSpPr txBox="1"/>
          <p:nvPr/>
        </p:nvSpPr>
        <p:spPr>
          <a:xfrm>
            <a:off x="531744" y="2547164"/>
            <a:ext cx="3378778" cy="369332"/>
          </a:xfrm>
          <a:prstGeom prst="rect">
            <a:avLst/>
          </a:prstGeom>
          <a:noFill/>
        </p:spPr>
        <p:txBody>
          <a:bodyPr wrap="square" rtlCol="0">
            <a:spAutoFit/>
          </a:bodyPr>
          <a:lstStyle/>
          <a:p>
            <a:r>
              <a:rPr lang="es-ES" b="1" dirty="0">
                <a:solidFill>
                  <a:srgbClr val="C00000"/>
                </a:solidFill>
              </a:rPr>
              <a:t>Póliza No Vigente:</a:t>
            </a:r>
            <a:endParaRPr lang="es-CR" b="1" dirty="0">
              <a:solidFill>
                <a:srgbClr val="C00000"/>
              </a:solidFill>
            </a:endParaRPr>
          </a:p>
        </p:txBody>
      </p:sp>
      <p:sp>
        <p:nvSpPr>
          <p:cNvPr id="6" name="CuadroTexto 5">
            <a:extLst>
              <a:ext uri="{FF2B5EF4-FFF2-40B4-BE49-F238E27FC236}">
                <a16:creationId xmlns:a16="http://schemas.microsoft.com/office/drawing/2014/main" id="{CB467A99-7A4E-4268-A482-487713B5E389}"/>
              </a:ext>
            </a:extLst>
          </p:cNvPr>
          <p:cNvSpPr txBox="1"/>
          <p:nvPr/>
        </p:nvSpPr>
        <p:spPr>
          <a:xfrm>
            <a:off x="531744" y="459437"/>
            <a:ext cx="3378778" cy="369332"/>
          </a:xfrm>
          <a:prstGeom prst="rect">
            <a:avLst/>
          </a:prstGeom>
          <a:noFill/>
        </p:spPr>
        <p:txBody>
          <a:bodyPr wrap="square" rtlCol="0">
            <a:spAutoFit/>
          </a:bodyPr>
          <a:lstStyle/>
          <a:p>
            <a:r>
              <a:rPr lang="es-ES" b="1" dirty="0">
                <a:solidFill>
                  <a:srgbClr val="C00000"/>
                </a:solidFill>
              </a:rPr>
              <a:t>Póliza No Registra:</a:t>
            </a:r>
            <a:endParaRPr lang="es-CR" b="1" dirty="0">
              <a:solidFill>
                <a:srgbClr val="C00000"/>
              </a:solidFill>
            </a:endParaRPr>
          </a:p>
        </p:txBody>
      </p:sp>
      <p:sp>
        <p:nvSpPr>
          <p:cNvPr id="7" name="CuadroTexto 6">
            <a:extLst>
              <a:ext uri="{FF2B5EF4-FFF2-40B4-BE49-F238E27FC236}">
                <a16:creationId xmlns:a16="http://schemas.microsoft.com/office/drawing/2014/main" id="{76F90E25-298F-42D8-925B-9A1E35166AEB}"/>
              </a:ext>
            </a:extLst>
          </p:cNvPr>
          <p:cNvSpPr txBox="1"/>
          <p:nvPr/>
        </p:nvSpPr>
        <p:spPr>
          <a:xfrm>
            <a:off x="531744" y="4269729"/>
            <a:ext cx="3378778" cy="369332"/>
          </a:xfrm>
          <a:prstGeom prst="rect">
            <a:avLst/>
          </a:prstGeom>
          <a:noFill/>
        </p:spPr>
        <p:txBody>
          <a:bodyPr wrap="square" rtlCol="0">
            <a:spAutoFit/>
          </a:bodyPr>
          <a:lstStyle/>
          <a:p>
            <a:r>
              <a:rPr lang="es-ES" b="1" dirty="0">
                <a:solidFill>
                  <a:srgbClr val="C00000"/>
                </a:solidFill>
              </a:rPr>
              <a:t>Póliza Sin Cobertura:</a:t>
            </a:r>
            <a:endParaRPr lang="es-CR" b="1" dirty="0">
              <a:solidFill>
                <a:srgbClr val="C00000"/>
              </a:solidFill>
            </a:endParaRPr>
          </a:p>
        </p:txBody>
      </p:sp>
      <p:pic>
        <p:nvPicPr>
          <p:cNvPr id="8" name="Imagen 7">
            <a:extLst>
              <a:ext uri="{FF2B5EF4-FFF2-40B4-BE49-F238E27FC236}">
                <a16:creationId xmlns:a16="http://schemas.microsoft.com/office/drawing/2014/main" id="{4D441571-3A4D-40BD-939E-5017EC4522AD}"/>
              </a:ext>
            </a:extLst>
          </p:cNvPr>
          <p:cNvPicPr>
            <a:picLocks noChangeAspect="1"/>
          </p:cNvPicPr>
          <p:nvPr/>
        </p:nvPicPr>
        <p:blipFill rotWithShape="1">
          <a:blip r:embed="rId2">
            <a:extLst>
              <a:ext uri="{28A0092B-C50C-407E-A947-70E740481C1C}">
                <a14:useLocalDpi xmlns:a14="http://schemas.microsoft.com/office/drawing/2010/main" val="0"/>
              </a:ext>
            </a:extLst>
          </a:blip>
          <a:srcRect b="14316"/>
          <a:stretch/>
        </p:blipFill>
        <p:spPr bwMode="auto">
          <a:xfrm>
            <a:off x="531744" y="787661"/>
            <a:ext cx="5612130" cy="1615945"/>
          </a:xfrm>
          <a:prstGeom prst="rect">
            <a:avLst/>
          </a:prstGeom>
          <a:noFill/>
          <a:ln>
            <a:noFill/>
          </a:ln>
        </p:spPr>
      </p:pic>
      <p:pic>
        <p:nvPicPr>
          <p:cNvPr id="9" name="Imagen 8">
            <a:extLst>
              <a:ext uri="{FF2B5EF4-FFF2-40B4-BE49-F238E27FC236}">
                <a16:creationId xmlns:a16="http://schemas.microsoft.com/office/drawing/2014/main" id="{CBDE992D-54F1-4F88-9C21-7F34C3466C05}"/>
              </a:ext>
            </a:extLst>
          </p:cNvPr>
          <p:cNvPicPr>
            <a:picLocks noChangeAspect="1"/>
          </p:cNvPicPr>
          <p:nvPr/>
        </p:nvPicPr>
        <p:blipFill rotWithShape="1">
          <a:blip r:embed="rId3">
            <a:extLst>
              <a:ext uri="{28A0092B-C50C-407E-A947-70E740481C1C}">
                <a14:useLocalDpi xmlns:a14="http://schemas.microsoft.com/office/drawing/2010/main" val="0"/>
              </a:ext>
            </a:extLst>
          </a:blip>
          <a:srcRect b="18092"/>
          <a:stretch/>
        </p:blipFill>
        <p:spPr bwMode="auto">
          <a:xfrm>
            <a:off x="533649" y="2916496"/>
            <a:ext cx="5610225" cy="1279489"/>
          </a:xfrm>
          <a:prstGeom prst="rect">
            <a:avLst/>
          </a:prstGeom>
          <a:noFill/>
          <a:ln>
            <a:noFill/>
          </a:ln>
        </p:spPr>
      </p:pic>
      <p:pic>
        <p:nvPicPr>
          <p:cNvPr id="10" name="Imagen 9">
            <a:extLst>
              <a:ext uri="{FF2B5EF4-FFF2-40B4-BE49-F238E27FC236}">
                <a16:creationId xmlns:a16="http://schemas.microsoft.com/office/drawing/2014/main" id="{A52988FD-9D91-480C-9AF5-FF2F939F76E6}"/>
              </a:ext>
            </a:extLst>
          </p:cNvPr>
          <p:cNvPicPr>
            <a:picLocks noChangeAspect="1"/>
          </p:cNvPicPr>
          <p:nvPr/>
        </p:nvPicPr>
        <p:blipFill rotWithShape="1">
          <a:blip r:embed="rId4">
            <a:extLst>
              <a:ext uri="{28A0092B-C50C-407E-A947-70E740481C1C}">
                <a14:useLocalDpi xmlns:a14="http://schemas.microsoft.com/office/drawing/2010/main" val="0"/>
              </a:ext>
            </a:extLst>
          </a:blip>
          <a:srcRect b="12844"/>
          <a:stretch/>
        </p:blipFill>
        <p:spPr bwMode="auto">
          <a:xfrm>
            <a:off x="533649" y="4708875"/>
            <a:ext cx="5610225" cy="1361464"/>
          </a:xfrm>
          <a:prstGeom prst="rect">
            <a:avLst/>
          </a:prstGeom>
          <a:noFill/>
          <a:ln>
            <a:noFill/>
          </a:ln>
        </p:spPr>
      </p:pic>
      <p:pic>
        <p:nvPicPr>
          <p:cNvPr id="11" name="Picture 2" descr="Servicios de la DNN | Dirección Nacional de Notariado">
            <a:extLst>
              <a:ext uri="{FF2B5EF4-FFF2-40B4-BE49-F238E27FC236}">
                <a16:creationId xmlns:a16="http://schemas.microsoft.com/office/drawing/2014/main" id="{46E231E1-64C5-4D1F-90C3-7EC2D1903B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40950" y="4879142"/>
            <a:ext cx="1485900" cy="1200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800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8AF0C4-4C27-4BD4-861C-1105599FF16E}"/>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CB7606EC-B73C-48D3-895C-82E5AFB1F5BB}"/>
              </a:ext>
            </a:extLst>
          </p:cNvPr>
          <p:cNvSpPr>
            <a:spLocks noGrp="1"/>
          </p:cNvSpPr>
          <p:nvPr>
            <p:ph idx="1"/>
          </p:nvPr>
        </p:nvSpPr>
        <p:spPr>
          <a:xfrm>
            <a:off x="838200" y="1825625"/>
            <a:ext cx="10515600" cy="3909350"/>
          </a:xfrm>
        </p:spPr>
        <p:txBody>
          <a:bodyPr>
            <a:normAutofit fontScale="85000" lnSpcReduction="20000"/>
          </a:bodyPr>
          <a:lstStyle/>
          <a:p>
            <a:pPr algn="just">
              <a:buFont typeface="Wingdings" panose="05000000000000000000" pitchFamily="2" charset="2"/>
              <a:buChar char="Ø"/>
            </a:pPr>
            <a:r>
              <a:rPr lang="es-MX" b="1" dirty="0"/>
              <a:t>Artículo 103. Origen y Finalidad. </a:t>
            </a:r>
            <a:r>
              <a:rPr lang="es-MX" dirty="0"/>
              <a:t>El seguro de responsabilidad civil profesional para notarios es creado por el Código Notarial, el cual es un requisito obligatorio para todos los notarios habilitados en la Dirección Nacional de Notariado. Tiene como finalidad garantizar a las partes y terceros el pago de una eventual indemnización por los daños y perjuicios causados en el ejercicio de la función notarial. Este seguro se debe adquirir  de  forma  anual con alguna de las entidades  aseguradoras  autorizadas por la Superintendencia General de Seguros de Costa Rica, de conformidad con la Ley 8653, mismo que deberá mantenerse vigente durante todo el ejercicio de la función notarial. La responsabilidad de este seguro es individual, no es gremial ni solidaria y el mismo se rige por los presentes lineamientos y disposiciones que establece la ley. El pago de este seguro de responsabilidad civil profesional es un requisito esencial previo para ejercer como notario.</a:t>
            </a:r>
            <a:endParaRPr lang="es-CR" dirty="0"/>
          </a:p>
        </p:txBody>
      </p:sp>
      <p:pic>
        <p:nvPicPr>
          <p:cNvPr id="4" name="Picture 2" descr="Dirección Nacional de Notariado">
            <a:extLst>
              <a:ext uri="{FF2B5EF4-FFF2-40B4-BE49-F238E27FC236}">
                <a16:creationId xmlns:a16="http://schemas.microsoft.com/office/drawing/2014/main" id="{E9F88E21-AEF8-4469-8B9C-90A2E443A1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396101"/>
            <a:ext cx="2515090"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8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897DBB-1B01-466E-BA5E-2F2D07087890}"/>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BD051C55-66E6-4BC4-9471-E8C1DF133131}"/>
              </a:ext>
            </a:extLst>
          </p:cNvPr>
          <p:cNvSpPr>
            <a:spLocks noGrp="1"/>
          </p:cNvSpPr>
          <p:nvPr>
            <p:ph idx="1"/>
          </p:nvPr>
        </p:nvSpPr>
        <p:spPr/>
        <p:txBody>
          <a:bodyPr>
            <a:normAutofit fontScale="92500"/>
          </a:bodyPr>
          <a:lstStyle/>
          <a:p>
            <a:pPr algn="just">
              <a:buFont typeface="Wingdings" panose="05000000000000000000" pitchFamily="2" charset="2"/>
              <a:buChar char="Ø"/>
            </a:pPr>
            <a:r>
              <a:rPr lang="es-MX" b="1" dirty="0"/>
              <a:t>Artículo 104. Reporte de cumplimiento. </a:t>
            </a:r>
            <a:r>
              <a:rPr lang="es-MX" dirty="0"/>
              <a:t>Los notarios tendrán la obligación de reportar a la Dirección Nacional de Notariado, el pago anual de este seguro, con un mes calendario de antelación al vencimiento anual periódico del año anterior.</a:t>
            </a:r>
          </a:p>
          <a:p>
            <a:pPr algn="just"/>
            <a:endParaRPr lang="es-MX" dirty="0"/>
          </a:p>
          <a:p>
            <a:pPr algn="just"/>
            <a:r>
              <a:rPr lang="es-MX" dirty="0"/>
              <a:t>Al momento de adquirir este seguro, los notarios deberán autorizar expresamente a la Dirección Nacional de Notariado para requerir información directamente a los entes aseguradores autorizados, sobre el estado y vigencia de dicho seguro.</a:t>
            </a:r>
            <a:endParaRPr lang="es-CR" dirty="0"/>
          </a:p>
        </p:txBody>
      </p:sp>
      <p:pic>
        <p:nvPicPr>
          <p:cNvPr id="4" name="Picture 2" descr="Dirección Nacional de Notariado">
            <a:extLst>
              <a:ext uri="{FF2B5EF4-FFF2-40B4-BE49-F238E27FC236}">
                <a16:creationId xmlns:a16="http://schemas.microsoft.com/office/drawing/2014/main" id="{43B62B12-38E3-4EDC-BA6B-4E19BE285C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5396101"/>
            <a:ext cx="2515090"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703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AD7D5E-AC4C-4CB5-96AE-CF0540E93280}"/>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F6C5FFD7-2AF5-45D5-A4E1-865FF345BD68}"/>
              </a:ext>
            </a:extLst>
          </p:cNvPr>
          <p:cNvSpPr>
            <a:spLocks noGrp="1"/>
          </p:cNvSpPr>
          <p:nvPr>
            <p:ph idx="1"/>
          </p:nvPr>
        </p:nvSpPr>
        <p:spPr/>
        <p:txBody>
          <a:bodyPr/>
          <a:lstStyle/>
          <a:p>
            <a:endParaRPr lang="es-MX" dirty="0"/>
          </a:p>
          <a:p>
            <a:pPr algn="just">
              <a:buFont typeface="Wingdings" panose="05000000000000000000" pitchFamily="2" charset="2"/>
              <a:buChar char="Ø"/>
            </a:pPr>
            <a:r>
              <a:rPr lang="es-MX" b="1" dirty="0"/>
              <a:t>Artículo 105. Excepción de pago. </a:t>
            </a:r>
            <a:r>
              <a:rPr lang="es-MX" dirty="0"/>
              <a:t>Los notarios que se encuentren inhabilitados o suspendidos por cualquier causa, se exceptúan de la obligación de pagar el seguro de responsabilidad civil profesional mientras se encuentren en dicha condición.</a:t>
            </a:r>
          </a:p>
          <a:p>
            <a:endParaRPr lang="es-MX" dirty="0"/>
          </a:p>
          <a:p>
            <a:endParaRPr lang="es-CR" dirty="0"/>
          </a:p>
        </p:txBody>
      </p:sp>
      <p:pic>
        <p:nvPicPr>
          <p:cNvPr id="4" name="Picture 2" descr="Dirección Nacional de Notariado">
            <a:extLst>
              <a:ext uri="{FF2B5EF4-FFF2-40B4-BE49-F238E27FC236}">
                <a16:creationId xmlns:a16="http://schemas.microsoft.com/office/drawing/2014/main" id="{703ECD2C-F809-45E1-A1DD-89802E83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977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2559F6-AFD5-44F4-97B2-8E38A001419F}"/>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4C157D72-605A-4A99-9DEC-43C36DB16601}"/>
              </a:ext>
            </a:extLst>
          </p:cNvPr>
          <p:cNvSpPr>
            <a:spLocks noGrp="1"/>
          </p:cNvSpPr>
          <p:nvPr>
            <p:ph idx="1"/>
          </p:nvPr>
        </p:nvSpPr>
        <p:spPr/>
        <p:txBody>
          <a:bodyPr/>
          <a:lstStyle/>
          <a:p>
            <a:pPr algn="just">
              <a:buFont typeface="Wingdings" panose="05000000000000000000" pitchFamily="2" charset="2"/>
              <a:buChar char="Ø"/>
            </a:pPr>
            <a:r>
              <a:rPr lang="es-MX" b="1" dirty="0"/>
              <a:t>Artículo 106. Hecho generador de la obligación indemnizatoria. </a:t>
            </a:r>
            <a:r>
              <a:rPr lang="es-MX" dirty="0"/>
              <a:t>El seguro de responsabilidad civil profesional indemnizará los daños y perjuicios que causare el fedatario en el ejercicio de la función notarial, derivados de su conducta,  culposa  u  omisiva,  así  acreditada  en el proceso judicial respectivo en que se haya emitido sentencia firme ordenando el pago correspondiente.</a:t>
            </a:r>
            <a:endParaRPr lang="es-CR" dirty="0"/>
          </a:p>
        </p:txBody>
      </p:sp>
      <p:pic>
        <p:nvPicPr>
          <p:cNvPr id="4" name="Picture 2" descr="Dirección Nacional de Notariado">
            <a:extLst>
              <a:ext uri="{FF2B5EF4-FFF2-40B4-BE49-F238E27FC236}">
                <a16:creationId xmlns:a16="http://schemas.microsoft.com/office/drawing/2014/main" id="{6D5D6C78-9E73-4A0B-A392-4694556735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297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36E893-6A32-406F-8180-7DC21E27E105}"/>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39F22E70-C170-4C8C-9146-836D2EC73115}"/>
              </a:ext>
            </a:extLst>
          </p:cNvPr>
          <p:cNvSpPr>
            <a:spLocks noGrp="1"/>
          </p:cNvSpPr>
          <p:nvPr>
            <p:ph idx="1"/>
          </p:nvPr>
        </p:nvSpPr>
        <p:spPr/>
        <p:txBody>
          <a:bodyPr/>
          <a:lstStyle/>
          <a:p>
            <a:pPr algn="just">
              <a:buFont typeface="Wingdings" panose="05000000000000000000" pitchFamily="2" charset="2"/>
              <a:buChar char="Ø"/>
            </a:pPr>
            <a:r>
              <a:rPr lang="es-MX" b="1" dirty="0"/>
              <a:t>Artículo 107. Entidades aseguradoras. </a:t>
            </a:r>
            <a:r>
              <a:rPr lang="es-MX" dirty="0"/>
              <a:t>El seguro de responsabilidad civil deberá ser adquirido por los notarios con alguna de las entidades aseguradoras autorizadas por la Superintendencia General de Seguros de Costa Rica, de conformidad con la Ley 8653, Ley Reguladora del Mercado de Seguros, de 22 de julio de 2008.</a:t>
            </a:r>
          </a:p>
          <a:p>
            <a:endParaRPr lang="es-MX" dirty="0"/>
          </a:p>
          <a:p>
            <a:endParaRPr lang="es-CR" dirty="0"/>
          </a:p>
        </p:txBody>
      </p:sp>
      <p:pic>
        <p:nvPicPr>
          <p:cNvPr id="4" name="Picture 2" descr="Dirección Nacional de Notariado">
            <a:extLst>
              <a:ext uri="{FF2B5EF4-FFF2-40B4-BE49-F238E27FC236}">
                <a16:creationId xmlns:a16="http://schemas.microsoft.com/office/drawing/2014/main" id="{BFBF32A5-1120-4DDE-B086-33ABE7374F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493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AA1EDE-A85C-4A00-9E41-6EAAE2297E46}"/>
              </a:ext>
            </a:extLst>
          </p:cNvPr>
          <p:cNvSpPr>
            <a:spLocks noGrp="1"/>
          </p:cNvSpPr>
          <p:nvPr>
            <p:ph type="title"/>
          </p:nvPr>
        </p:nvSpPr>
        <p:spPr/>
        <p:txBody>
          <a:bodyPr/>
          <a:lstStyle/>
          <a:p>
            <a:r>
              <a:rPr lang="es-CR" dirty="0"/>
              <a:t>REFORMA LECSN</a:t>
            </a:r>
          </a:p>
        </p:txBody>
      </p:sp>
      <p:sp>
        <p:nvSpPr>
          <p:cNvPr id="3" name="Marcador de contenido 2">
            <a:extLst>
              <a:ext uri="{FF2B5EF4-FFF2-40B4-BE49-F238E27FC236}">
                <a16:creationId xmlns:a16="http://schemas.microsoft.com/office/drawing/2014/main" id="{84E07DB1-D827-4150-8567-87F405939499}"/>
              </a:ext>
            </a:extLst>
          </p:cNvPr>
          <p:cNvSpPr>
            <a:spLocks noGrp="1"/>
          </p:cNvSpPr>
          <p:nvPr>
            <p:ph idx="1"/>
          </p:nvPr>
        </p:nvSpPr>
        <p:spPr/>
        <p:txBody>
          <a:bodyPr/>
          <a:lstStyle/>
          <a:p>
            <a:pPr algn="just">
              <a:buFont typeface="Wingdings" panose="05000000000000000000" pitchFamily="2" charset="2"/>
              <a:buChar char="Ø"/>
            </a:pPr>
            <a:r>
              <a:rPr lang="es-MX" b="1" dirty="0"/>
              <a:t>Artículo 108. Monto mínimo de cobertura. </a:t>
            </a:r>
            <a:r>
              <a:rPr lang="es-MX" dirty="0"/>
              <a:t>El monto mínimo de cobertura del seguro de responsabilidad civil profesional, por periodo póliza, será el equivalente a 55 salarios base de un oficinista 1; lo anterior sin perjuicio de que se pueda suscribir por un monto mayor. Para los efectos de los presentes lineamientos, se entenderá como "Salario base de un oficinista 1" el definido en el artículo 2 de la ley número 7337, del 05 de mayo de 1993.</a:t>
            </a:r>
            <a:endParaRPr lang="es-CR" dirty="0"/>
          </a:p>
        </p:txBody>
      </p:sp>
      <p:pic>
        <p:nvPicPr>
          <p:cNvPr id="4" name="Picture 2" descr="Dirección Nacional de Notariado">
            <a:extLst>
              <a:ext uri="{FF2B5EF4-FFF2-40B4-BE49-F238E27FC236}">
                <a16:creationId xmlns:a16="http://schemas.microsoft.com/office/drawing/2014/main" id="{5F4FB119-9011-4378-A527-9F1C1DE19F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524" y="4690245"/>
            <a:ext cx="2515090" cy="2031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132974"/>
      </p:ext>
    </p:extLst>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Festival">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327</TotalTime>
  <Words>2320</Words>
  <Application>Microsoft Office PowerPoint</Application>
  <PresentationFormat>Panorámica</PresentationFormat>
  <Paragraphs>121</Paragraphs>
  <Slides>30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30</vt:i4>
      </vt:variant>
    </vt:vector>
  </HeadingPairs>
  <TitlesOfParts>
    <vt:vector size="36" baseType="lpstr">
      <vt:lpstr>Aharoni</vt:lpstr>
      <vt:lpstr>Arial</vt:lpstr>
      <vt:lpstr>Avenir Next LT Pro</vt:lpstr>
      <vt:lpstr>Calibri</vt:lpstr>
      <vt:lpstr>Wingdings</vt:lpstr>
      <vt:lpstr>ShapesVTI</vt:lpstr>
      <vt:lpstr>Reforma parcial a los Lineamientos para el Ejercicio y Control del Servicio Notarial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REFORMA LECSN</vt:lpstr>
      <vt:lpstr>Firma digital. Notario público</vt:lpstr>
      <vt:lpstr>¿Cuáles servicios requieren verificar el estado del Seguro RCN?</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¿Cuándo facturar papel de seguridad para índices atrasados?</dc:title>
  <dc:creator>Kenner Montoya Rodríguez</dc:creator>
  <cp:lastModifiedBy>Jeffrey Juarez Herrera</cp:lastModifiedBy>
  <cp:revision>12</cp:revision>
  <cp:lastPrinted>2022-02-15T21:41:13Z</cp:lastPrinted>
  <dcterms:created xsi:type="dcterms:W3CDTF">2021-04-13T18:11:01Z</dcterms:created>
  <dcterms:modified xsi:type="dcterms:W3CDTF">2022-03-04T17:27:49Z</dcterms:modified>
</cp:coreProperties>
</file>